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72" r:id="rId3"/>
    <p:sldId id="290" r:id="rId4"/>
    <p:sldId id="270" r:id="rId5"/>
    <p:sldId id="268" r:id="rId6"/>
    <p:sldId id="266" r:id="rId7"/>
    <p:sldId id="258" r:id="rId8"/>
    <p:sldId id="263" r:id="rId9"/>
    <p:sldId id="289" r:id="rId10"/>
    <p:sldId id="288" r:id="rId11"/>
    <p:sldId id="280" r:id="rId12"/>
    <p:sldId id="279" r:id="rId13"/>
    <p:sldId id="261" r:id="rId14"/>
    <p:sldId id="283" r:id="rId15"/>
    <p:sldId id="301" r:id="rId16"/>
    <p:sldId id="291" r:id="rId17"/>
    <p:sldId id="294" r:id="rId18"/>
    <p:sldId id="300" r:id="rId19"/>
    <p:sldId id="259" r:id="rId20"/>
    <p:sldId id="281" r:id="rId21"/>
    <p:sldId id="278" r:id="rId22"/>
    <p:sldId id="274" r:id="rId23"/>
    <p:sldId id="299" r:id="rId24"/>
    <p:sldId id="265" r:id="rId25"/>
    <p:sldId id="292" r:id="rId26"/>
    <p:sldId id="296" r:id="rId27"/>
    <p:sldId id="302" r:id="rId28"/>
    <p:sldId id="277" r:id="rId29"/>
    <p:sldId id="273" r:id="rId30"/>
    <p:sldId id="284" r:id="rId3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CC"/>
    <a:srgbClr val="80B8A1"/>
    <a:srgbClr val="50B6BA"/>
    <a:srgbClr val="CAAB7F"/>
    <a:srgbClr val="ECF1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8C4E3A-1783-4D53-9005-FFF57F40D5BC}" type="doc">
      <dgm:prSet loTypeId="urn:microsoft.com/office/officeart/2005/8/layout/vList4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F05D8CC-50DD-45EF-983D-E23616AC5D88}">
      <dgm:prSet phldrT="[Texto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pt-BR" sz="1800" dirty="0" smtClean="0"/>
            <a:t> </a:t>
          </a:r>
          <a:r>
            <a:rPr lang="pt-BR" sz="1500" b="1" dirty="0" smtClean="0">
              <a:solidFill>
                <a:schemeClr val="bg1"/>
              </a:solidFill>
            </a:rPr>
            <a:t>CENTRAL DE VITORIA DA CONQUISTA </a:t>
          </a:r>
          <a:endParaRPr lang="pt-BR" sz="1500" b="1" dirty="0">
            <a:solidFill>
              <a:schemeClr val="bg1"/>
            </a:solidFill>
          </a:endParaRPr>
        </a:p>
      </dgm:t>
    </dgm:pt>
    <dgm:pt modelId="{6D2A83B1-A6A8-4BDA-9398-083FDD3B1BE0}" type="parTrans" cxnId="{0C338F2E-885F-4D50-B49B-1BFE42209B4D}">
      <dgm:prSet/>
      <dgm:spPr/>
      <dgm:t>
        <a:bodyPr/>
        <a:lstStyle/>
        <a:p>
          <a:endParaRPr lang="pt-BR"/>
        </a:p>
      </dgm:t>
    </dgm:pt>
    <dgm:pt modelId="{001E69F9-7E43-43A7-8D03-B1B21838754B}" type="sibTrans" cxnId="{0C338F2E-885F-4D50-B49B-1BFE42209B4D}">
      <dgm:prSet/>
      <dgm:spPr/>
      <dgm:t>
        <a:bodyPr/>
        <a:lstStyle/>
        <a:p>
          <a:endParaRPr lang="pt-BR"/>
        </a:p>
      </dgm:t>
    </dgm:pt>
    <dgm:pt modelId="{C9A73E40-46E6-4897-A7C7-D269B9B92CB8}">
      <dgm:prSet phldrT="[Texto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pt-BR" sz="1500" b="1" dirty="0" smtClean="0">
              <a:solidFill>
                <a:schemeClr val="bg1"/>
              </a:solidFill>
            </a:rPr>
            <a:t>CENTRAL DE RIBEIRA DO POMBAL </a:t>
          </a:r>
          <a:endParaRPr lang="pt-BR" sz="1500" b="1" dirty="0">
            <a:solidFill>
              <a:schemeClr val="bg1"/>
            </a:solidFill>
          </a:endParaRPr>
        </a:p>
      </dgm:t>
    </dgm:pt>
    <dgm:pt modelId="{E5C96665-9F84-42DA-B7DC-E7D767584039}" type="parTrans" cxnId="{4623BE79-0332-4296-968B-A76D69F3F83E}">
      <dgm:prSet/>
      <dgm:spPr/>
      <dgm:t>
        <a:bodyPr/>
        <a:lstStyle/>
        <a:p>
          <a:endParaRPr lang="pt-BR"/>
        </a:p>
      </dgm:t>
    </dgm:pt>
    <dgm:pt modelId="{D30F1EED-C852-49C3-AF65-47EBEEB64599}" type="sibTrans" cxnId="{4623BE79-0332-4296-968B-A76D69F3F83E}">
      <dgm:prSet/>
      <dgm:spPr/>
      <dgm:t>
        <a:bodyPr/>
        <a:lstStyle/>
        <a:p>
          <a:endParaRPr lang="pt-BR"/>
        </a:p>
      </dgm:t>
    </dgm:pt>
    <dgm:pt modelId="{D2DEF212-9B05-43DE-BF5D-38625B69EA2F}">
      <dgm:prSet phldrT="[Texto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pt-BR" sz="1500" b="1" dirty="0" smtClean="0">
              <a:solidFill>
                <a:schemeClr val="bg1"/>
              </a:solidFill>
            </a:rPr>
            <a:t>CENTRAL DE FEIRA DE SANTANA </a:t>
          </a:r>
          <a:endParaRPr lang="pt-BR" sz="1500" b="1" dirty="0">
            <a:solidFill>
              <a:schemeClr val="bg1"/>
            </a:solidFill>
          </a:endParaRPr>
        </a:p>
      </dgm:t>
    </dgm:pt>
    <dgm:pt modelId="{875A9B64-8D97-492A-B7EE-8DEB8C29111C}" type="parTrans" cxnId="{5AC22C09-1F28-4F83-A449-F909BA796BBC}">
      <dgm:prSet/>
      <dgm:spPr/>
      <dgm:t>
        <a:bodyPr/>
        <a:lstStyle/>
        <a:p>
          <a:endParaRPr lang="pt-BR"/>
        </a:p>
      </dgm:t>
    </dgm:pt>
    <dgm:pt modelId="{D350F63F-231C-4A4A-9CB3-561B5A4BF7E3}" type="sibTrans" cxnId="{5AC22C09-1F28-4F83-A449-F909BA796BBC}">
      <dgm:prSet/>
      <dgm:spPr/>
      <dgm:t>
        <a:bodyPr/>
        <a:lstStyle/>
        <a:p>
          <a:endParaRPr lang="pt-BR"/>
        </a:p>
      </dgm:t>
    </dgm:pt>
    <dgm:pt modelId="{343AF2C3-C12B-405F-B66A-0056D66F93BF}">
      <dgm:prSet phldrT="[Texto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pt-BR" sz="1500" b="1" dirty="0" smtClean="0">
              <a:solidFill>
                <a:schemeClr val="bg1"/>
              </a:solidFill>
            </a:rPr>
            <a:t>CENTRAL DE BARREIRAS </a:t>
          </a:r>
          <a:endParaRPr lang="pt-BR" sz="1500" b="1" dirty="0">
            <a:solidFill>
              <a:schemeClr val="bg1"/>
            </a:solidFill>
          </a:endParaRPr>
        </a:p>
      </dgm:t>
    </dgm:pt>
    <dgm:pt modelId="{2B764104-DF27-495A-A38D-B17BE371904F}" type="parTrans" cxnId="{4D70595A-774A-42AE-932F-076D66AD27DC}">
      <dgm:prSet/>
      <dgm:spPr/>
      <dgm:t>
        <a:bodyPr/>
        <a:lstStyle/>
        <a:p>
          <a:endParaRPr lang="pt-BR"/>
        </a:p>
      </dgm:t>
    </dgm:pt>
    <dgm:pt modelId="{C618EA6C-79CB-46B8-BEDF-DCC4C157D286}" type="sibTrans" cxnId="{4D70595A-774A-42AE-932F-076D66AD27DC}">
      <dgm:prSet/>
      <dgm:spPr/>
      <dgm:t>
        <a:bodyPr/>
        <a:lstStyle/>
        <a:p>
          <a:endParaRPr lang="pt-BR"/>
        </a:p>
      </dgm:t>
    </dgm:pt>
    <dgm:pt modelId="{BE73D8DF-51F5-4397-A820-F0FD5A35BB99}">
      <dgm:prSet phldrT="[Texto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pt-BR" sz="1500" b="1" dirty="0" smtClean="0">
              <a:solidFill>
                <a:schemeClr val="bg1"/>
              </a:solidFill>
            </a:rPr>
            <a:t>CENTRAL DE TEIXEIRA DE FREITAS </a:t>
          </a:r>
          <a:endParaRPr lang="pt-BR" sz="1500" b="1" dirty="0">
            <a:solidFill>
              <a:schemeClr val="bg1"/>
            </a:solidFill>
          </a:endParaRPr>
        </a:p>
      </dgm:t>
    </dgm:pt>
    <dgm:pt modelId="{C311913D-D789-4C4A-87C8-7097DA30F613}" type="parTrans" cxnId="{6DB80A48-51B4-4110-9944-2D341263F251}">
      <dgm:prSet/>
      <dgm:spPr/>
      <dgm:t>
        <a:bodyPr/>
        <a:lstStyle/>
        <a:p>
          <a:endParaRPr lang="pt-BR"/>
        </a:p>
      </dgm:t>
    </dgm:pt>
    <dgm:pt modelId="{6C5572DB-F07D-47E3-9158-91293D713CFE}" type="sibTrans" cxnId="{6DB80A48-51B4-4110-9944-2D341263F251}">
      <dgm:prSet/>
      <dgm:spPr/>
      <dgm:t>
        <a:bodyPr/>
        <a:lstStyle/>
        <a:p>
          <a:endParaRPr lang="pt-BR"/>
        </a:p>
      </dgm:t>
    </dgm:pt>
    <dgm:pt modelId="{5DC019C2-4468-48B5-A796-26B3FCD63E1E}">
      <dgm:prSet phldrT="[Texto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pt-BR" sz="1500" b="1" dirty="0" smtClean="0">
              <a:solidFill>
                <a:schemeClr val="bg1"/>
              </a:solidFill>
            </a:rPr>
            <a:t>CENTRAL DE ITABUNA </a:t>
          </a:r>
          <a:endParaRPr lang="pt-BR" sz="1400" dirty="0"/>
        </a:p>
      </dgm:t>
    </dgm:pt>
    <dgm:pt modelId="{4D910564-A4E5-4406-847A-4434E49DB2F7}" type="parTrans" cxnId="{801ADCEF-F815-41D5-BA3E-C171F16080BE}">
      <dgm:prSet/>
      <dgm:spPr/>
      <dgm:t>
        <a:bodyPr/>
        <a:lstStyle/>
        <a:p>
          <a:endParaRPr lang="pt-BR"/>
        </a:p>
      </dgm:t>
    </dgm:pt>
    <dgm:pt modelId="{BEE666FA-FA52-4B47-9E1F-426627CDFB7C}" type="sibTrans" cxnId="{801ADCEF-F815-41D5-BA3E-C171F16080BE}">
      <dgm:prSet/>
      <dgm:spPr/>
      <dgm:t>
        <a:bodyPr/>
        <a:lstStyle/>
        <a:p>
          <a:endParaRPr lang="pt-BR"/>
        </a:p>
      </dgm:t>
    </dgm:pt>
    <dgm:pt modelId="{60F122C4-EFEC-4D94-8EFD-1317DDB9AD3B}">
      <dgm:prSet phldrT="[Texto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pt-BR" sz="1500" b="1" dirty="0" smtClean="0">
              <a:solidFill>
                <a:schemeClr val="bg1"/>
              </a:solidFill>
            </a:rPr>
            <a:t>CENTRAL DE JEQUIÉ</a:t>
          </a:r>
          <a:endParaRPr lang="pt-BR" sz="1500" b="1" dirty="0">
            <a:solidFill>
              <a:schemeClr val="bg1"/>
            </a:solidFill>
          </a:endParaRPr>
        </a:p>
      </dgm:t>
    </dgm:pt>
    <dgm:pt modelId="{8B892EA8-FF3A-4FFB-A400-C0DAC411CF73}" type="parTrans" cxnId="{14BB4157-A011-4C5D-B6F4-7EE0DD2E5A81}">
      <dgm:prSet/>
      <dgm:spPr/>
      <dgm:t>
        <a:bodyPr/>
        <a:lstStyle/>
        <a:p>
          <a:endParaRPr lang="pt-BR"/>
        </a:p>
      </dgm:t>
    </dgm:pt>
    <dgm:pt modelId="{52EC032B-F282-4D14-8944-9D9D3C08FA94}" type="sibTrans" cxnId="{14BB4157-A011-4C5D-B6F4-7EE0DD2E5A81}">
      <dgm:prSet/>
      <dgm:spPr/>
      <dgm:t>
        <a:bodyPr/>
        <a:lstStyle/>
        <a:p>
          <a:endParaRPr lang="pt-BR"/>
        </a:p>
      </dgm:t>
    </dgm:pt>
    <dgm:pt modelId="{C856385E-1166-4E18-B147-6AD3C63DAE51}" type="pres">
      <dgm:prSet presAssocID="{7C8C4E3A-1783-4D53-9005-FFF57F40D5B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2F542037-9632-4229-8035-6BD55FAFD41C}" type="pres">
      <dgm:prSet presAssocID="{6F05D8CC-50DD-45EF-983D-E23616AC5D88}" presName="comp" presStyleCnt="0"/>
      <dgm:spPr/>
    </dgm:pt>
    <dgm:pt modelId="{016BDFE8-74B2-4BF9-B389-43C35AAC91E1}" type="pres">
      <dgm:prSet presAssocID="{6F05D8CC-50DD-45EF-983D-E23616AC5D88}" presName="box" presStyleLbl="node1" presStyleIdx="0" presStyleCnt="3" custLinFactNeighborX="2015"/>
      <dgm:spPr/>
      <dgm:t>
        <a:bodyPr/>
        <a:lstStyle/>
        <a:p>
          <a:endParaRPr lang="pt-BR"/>
        </a:p>
      </dgm:t>
    </dgm:pt>
    <dgm:pt modelId="{555DFEE2-9C78-4F7D-803A-F79342F1970A}" type="pres">
      <dgm:prSet presAssocID="{6F05D8CC-50DD-45EF-983D-E23616AC5D88}" presName="img" presStyleLbl="fgImgPlace1" presStyleIdx="0" presStyleCnt="3"/>
      <dgm:spPr/>
    </dgm:pt>
    <dgm:pt modelId="{B0594D32-9999-4BAB-865A-903BB9918711}" type="pres">
      <dgm:prSet presAssocID="{6F05D8CC-50DD-45EF-983D-E23616AC5D88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F1527AC-79B2-4470-9C1C-62C31F302D58}" type="pres">
      <dgm:prSet presAssocID="{001E69F9-7E43-43A7-8D03-B1B21838754B}" presName="spacer" presStyleCnt="0"/>
      <dgm:spPr/>
    </dgm:pt>
    <dgm:pt modelId="{43B592F8-5FEE-47AA-94DA-1D07A6CD65C8}" type="pres">
      <dgm:prSet presAssocID="{343AF2C3-C12B-405F-B66A-0056D66F93BF}" presName="comp" presStyleCnt="0"/>
      <dgm:spPr/>
    </dgm:pt>
    <dgm:pt modelId="{152EB842-62DD-43FB-AE59-CD85D36B8DA8}" type="pres">
      <dgm:prSet presAssocID="{343AF2C3-C12B-405F-B66A-0056D66F93BF}" presName="box" presStyleLbl="node1" presStyleIdx="1" presStyleCnt="3"/>
      <dgm:spPr/>
      <dgm:t>
        <a:bodyPr/>
        <a:lstStyle/>
        <a:p>
          <a:endParaRPr lang="pt-BR"/>
        </a:p>
      </dgm:t>
    </dgm:pt>
    <dgm:pt modelId="{4BE60199-1499-47A1-B6A5-CCC5D145B971}" type="pres">
      <dgm:prSet presAssocID="{343AF2C3-C12B-405F-B66A-0056D66F93BF}" presName="img" presStyleLbl="fgImgPlace1" presStyleIdx="1" presStyleCnt="3"/>
      <dgm:spPr/>
    </dgm:pt>
    <dgm:pt modelId="{18E2B83F-DFE2-4BF5-989C-E858587B3813}" type="pres">
      <dgm:prSet presAssocID="{343AF2C3-C12B-405F-B66A-0056D66F93BF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F0BA43B-D025-4964-B79D-86A2EA930692}" type="pres">
      <dgm:prSet presAssocID="{C618EA6C-79CB-46B8-BEDF-DCC4C157D286}" presName="spacer" presStyleCnt="0"/>
      <dgm:spPr/>
    </dgm:pt>
    <dgm:pt modelId="{52DE67DE-BC17-4647-B2CA-0AE173FE2D0F}" type="pres">
      <dgm:prSet presAssocID="{5DC019C2-4468-48B5-A796-26B3FCD63E1E}" presName="comp" presStyleCnt="0"/>
      <dgm:spPr/>
    </dgm:pt>
    <dgm:pt modelId="{96DAB3FF-657D-4DCE-8A83-DD0A12518F74}" type="pres">
      <dgm:prSet presAssocID="{5DC019C2-4468-48B5-A796-26B3FCD63E1E}" presName="box" presStyleLbl="node1" presStyleIdx="2" presStyleCnt="3" custLinFactNeighborX="1175" custLinFactNeighborY="20367"/>
      <dgm:spPr/>
      <dgm:t>
        <a:bodyPr/>
        <a:lstStyle/>
        <a:p>
          <a:endParaRPr lang="pt-BR"/>
        </a:p>
      </dgm:t>
    </dgm:pt>
    <dgm:pt modelId="{FF53B1C1-4774-413F-B4C7-DCC4652C97FC}" type="pres">
      <dgm:prSet presAssocID="{5DC019C2-4468-48B5-A796-26B3FCD63E1E}" presName="img" presStyleLbl="fgImgPlace1" presStyleIdx="2" presStyleCnt="3"/>
      <dgm:spPr/>
    </dgm:pt>
    <dgm:pt modelId="{E938D790-D334-4CA6-BFC8-258873003F9E}" type="pres">
      <dgm:prSet presAssocID="{5DC019C2-4468-48B5-A796-26B3FCD63E1E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7E7563B4-6147-4397-9F66-93AECFC86EDA}" type="presOf" srcId="{60F122C4-EFEC-4D94-8EFD-1317DDB9AD3B}" destId="{E938D790-D334-4CA6-BFC8-258873003F9E}" srcOrd="1" destOrd="1" presId="urn:microsoft.com/office/officeart/2005/8/layout/vList4"/>
    <dgm:cxn modelId="{4D70595A-774A-42AE-932F-076D66AD27DC}" srcId="{7C8C4E3A-1783-4D53-9005-FFF57F40D5BC}" destId="{343AF2C3-C12B-405F-B66A-0056D66F93BF}" srcOrd="1" destOrd="0" parTransId="{2B764104-DF27-495A-A38D-B17BE371904F}" sibTransId="{C618EA6C-79CB-46B8-BEDF-DCC4C157D286}"/>
    <dgm:cxn modelId="{6DB80A48-51B4-4110-9944-2D341263F251}" srcId="{343AF2C3-C12B-405F-B66A-0056D66F93BF}" destId="{BE73D8DF-51F5-4397-A820-F0FD5A35BB99}" srcOrd="0" destOrd="0" parTransId="{C311913D-D789-4C4A-87C8-7097DA30F613}" sibTransId="{6C5572DB-F07D-47E3-9158-91293D713CFE}"/>
    <dgm:cxn modelId="{0673C6CA-4D26-4DF8-8BED-D20F8B782D02}" type="presOf" srcId="{343AF2C3-C12B-405F-B66A-0056D66F93BF}" destId="{18E2B83F-DFE2-4BF5-989C-E858587B3813}" srcOrd="1" destOrd="0" presId="urn:microsoft.com/office/officeart/2005/8/layout/vList4"/>
    <dgm:cxn modelId="{6C143E34-7A3F-4478-B8AA-DB491319C98E}" type="presOf" srcId="{C9A73E40-46E6-4897-A7C7-D269B9B92CB8}" destId="{016BDFE8-74B2-4BF9-B389-43C35AAC91E1}" srcOrd="0" destOrd="1" presId="urn:microsoft.com/office/officeart/2005/8/layout/vList4"/>
    <dgm:cxn modelId="{A9A91DDF-1B76-4CC2-95BE-4BBEF6FA8803}" type="presOf" srcId="{BE73D8DF-51F5-4397-A820-F0FD5A35BB99}" destId="{152EB842-62DD-43FB-AE59-CD85D36B8DA8}" srcOrd="0" destOrd="1" presId="urn:microsoft.com/office/officeart/2005/8/layout/vList4"/>
    <dgm:cxn modelId="{A1A744F6-BF5C-42FB-8136-755F2D1E74BB}" type="presOf" srcId="{6F05D8CC-50DD-45EF-983D-E23616AC5D88}" destId="{B0594D32-9999-4BAB-865A-903BB9918711}" srcOrd="1" destOrd="0" presId="urn:microsoft.com/office/officeart/2005/8/layout/vList4"/>
    <dgm:cxn modelId="{CAD974AA-D539-4451-8F88-EDA04115E00A}" type="presOf" srcId="{6F05D8CC-50DD-45EF-983D-E23616AC5D88}" destId="{016BDFE8-74B2-4BF9-B389-43C35AAC91E1}" srcOrd="0" destOrd="0" presId="urn:microsoft.com/office/officeart/2005/8/layout/vList4"/>
    <dgm:cxn modelId="{4623BE79-0332-4296-968B-A76D69F3F83E}" srcId="{6F05D8CC-50DD-45EF-983D-E23616AC5D88}" destId="{C9A73E40-46E6-4897-A7C7-D269B9B92CB8}" srcOrd="0" destOrd="0" parTransId="{E5C96665-9F84-42DA-B7DC-E7D767584039}" sibTransId="{D30F1EED-C852-49C3-AF65-47EBEEB64599}"/>
    <dgm:cxn modelId="{6C8F20F2-42D1-43BE-A75E-2F0737A86D54}" type="presOf" srcId="{D2DEF212-9B05-43DE-BF5D-38625B69EA2F}" destId="{016BDFE8-74B2-4BF9-B389-43C35AAC91E1}" srcOrd="0" destOrd="2" presId="urn:microsoft.com/office/officeart/2005/8/layout/vList4"/>
    <dgm:cxn modelId="{29E9D204-DFDC-4ADC-B686-00EA9AB1331C}" type="presOf" srcId="{7C8C4E3A-1783-4D53-9005-FFF57F40D5BC}" destId="{C856385E-1166-4E18-B147-6AD3C63DAE51}" srcOrd="0" destOrd="0" presId="urn:microsoft.com/office/officeart/2005/8/layout/vList4"/>
    <dgm:cxn modelId="{FE53D7A8-D9BD-4138-822C-72798CD4E1B4}" type="presOf" srcId="{BE73D8DF-51F5-4397-A820-F0FD5A35BB99}" destId="{18E2B83F-DFE2-4BF5-989C-E858587B3813}" srcOrd="1" destOrd="1" presId="urn:microsoft.com/office/officeart/2005/8/layout/vList4"/>
    <dgm:cxn modelId="{5AC22C09-1F28-4F83-A449-F909BA796BBC}" srcId="{6F05D8CC-50DD-45EF-983D-E23616AC5D88}" destId="{D2DEF212-9B05-43DE-BF5D-38625B69EA2F}" srcOrd="1" destOrd="0" parTransId="{875A9B64-8D97-492A-B7EE-8DEB8C29111C}" sibTransId="{D350F63F-231C-4A4A-9CB3-561B5A4BF7E3}"/>
    <dgm:cxn modelId="{DA7F8B1F-A61F-47CF-AD67-E96316029569}" type="presOf" srcId="{5DC019C2-4468-48B5-A796-26B3FCD63E1E}" destId="{96DAB3FF-657D-4DCE-8A83-DD0A12518F74}" srcOrd="0" destOrd="0" presId="urn:microsoft.com/office/officeart/2005/8/layout/vList4"/>
    <dgm:cxn modelId="{7E94B8D3-E9B7-4AD1-8316-1BB7CEB7357E}" type="presOf" srcId="{343AF2C3-C12B-405F-B66A-0056D66F93BF}" destId="{152EB842-62DD-43FB-AE59-CD85D36B8DA8}" srcOrd="0" destOrd="0" presId="urn:microsoft.com/office/officeart/2005/8/layout/vList4"/>
    <dgm:cxn modelId="{14BB4157-A011-4C5D-B6F4-7EE0DD2E5A81}" srcId="{5DC019C2-4468-48B5-A796-26B3FCD63E1E}" destId="{60F122C4-EFEC-4D94-8EFD-1317DDB9AD3B}" srcOrd="0" destOrd="0" parTransId="{8B892EA8-FF3A-4FFB-A400-C0DAC411CF73}" sibTransId="{52EC032B-F282-4D14-8944-9D9D3C08FA94}"/>
    <dgm:cxn modelId="{DA3A0B3C-9DA7-4ADC-B176-579D72BAE364}" type="presOf" srcId="{60F122C4-EFEC-4D94-8EFD-1317DDB9AD3B}" destId="{96DAB3FF-657D-4DCE-8A83-DD0A12518F74}" srcOrd="0" destOrd="1" presId="urn:microsoft.com/office/officeart/2005/8/layout/vList4"/>
    <dgm:cxn modelId="{2F2DD96B-DDF3-4507-80F2-474FCF01371E}" type="presOf" srcId="{C9A73E40-46E6-4897-A7C7-D269B9B92CB8}" destId="{B0594D32-9999-4BAB-865A-903BB9918711}" srcOrd="1" destOrd="1" presId="urn:microsoft.com/office/officeart/2005/8/layout/vList4"/>
    <dgm:cxn modelId="{801ADCEF-F815-41D5-BA3E-C171F16080BE}" srcId="{7C8C4E3A-1783-4D53-9005-FFF57F40D5BC}" destId="{5DC019C2-4468-48B5-A796-26B3FCD63E1E}" srcOrd="2" destOrd="0" parTransId="{4D910564-A4E5-4406-847A-4434E49DB2F7}" sibTransId="{BEE666FA-FA52-4B47-9E1F-426627CDFB7C}"/>
    <dgm:cxn modelId="{0C338F2E-885F-4D50-B49B-1BFE42209B4D}" srcId="{7C8C4E3A-1783-4D53-9005-FFF57F40D5BC}" destId="{6F05D8CC-50DD-45EF-983D-E23616AC5D88}" srcOrd="0" destOrd="0" parTransId="{6D2A83B1-A6A8-4BDA-9398-083FDD3B1BE0}" sibTransId="{001E69F9-7E43-43A7-8D03-B1B21838754B}"/>
    <dgm:cxn modelId="{E2B680D8-C03C-4DFE-9523-CE0D6DEEBCC4}" type="presOf" srcId="{D2DEF212-9B05-43DE-BF5D-38625B69EA2F}" destId="{B0594D32-9999-4BAB-865A-903BB9918711}" srcOrd="1" destOrd="2" presId="urn:microsoft.com/office/officeart/2005/8/layout/vList4"/>
    <dgm:cxn modelId="{2440AB9D-7DDD-458C-9915-DCEE7DE78391}" type="presOf" srcId="{5DC019C2-4468-48B5-A796-26B3FCD63E1E}" destId="{E938D790-D334-4CA6-BFC8-258873003F9E}" srcOrd="1" destOrd="0" presId="urn:microsoft.com/office/officeart/2005/8/layout/vList4"/>
    <dgm:cxn modelId="{16633D5D-8F50-410C-AD8D-DBD8AB54FC49}" type="presParOf" srcId="{C856385E-1166-4E18-B147-6AD3C63DAE51}" destId="{2F542037-9632-4229-8035-6BD55FAFD41C}" srcOrd="0" destOrd="0" presId="urn:microsoft.com/office/officeart/2005/8/layout/vList4"/>
    <dgm:cxn modelId="{F655E0D8-D7BE-4CFA-ADDE-CC8385F48397}" type="presParOf" srcId="{2F542037-9632-4229-8035-6BD55FAFD41C}" destId="{016BDFE8-74B2-4BF9-B389-43C35AAC91E1}" srcOrd="0" destOrd="0" presId="urn:microsoft.com/office/officeart/2005/8/layout/vList4"/>
    <dgm:cxn modelId="{ADFE38FB-74E2-46B4-8B2C-696A6871F297}" type="presParOf" srcId="{2F542037-9632-4229-8035-6BD55FAFD41C}" destId="{555DFEE2-9C78-4F7D-803A-F79342F1970A}" srcOrd="1" destOrd="0" presId="urn:microsoft.com/office/officeart/2005/8/layout/vList4"/>
    <dgm:cxn modelId="{1CF5BDC8-F75F-4B93-B7B2-F6CF3B4B0CEC}" type="presParOf" srcId="{2F542037-9632-4229-8035-6BD55FAFD41C}" destId="{B0594D32-9999-4BAB-865A-903BB9918711}" srcOrd="2" destOrd="0" presId="urn:microsoft.com/office/officeart/2005/8/layout/vList4"/>
    <dgm:cxn modelId="{B649B7C2-429D-4F82-9D0F-10E7E70F429B}" type="presParOf" srcId="{C856385E-1166-4E18-B147-6AD3C63DAE51}" destId="{AF1527AC-79B2-4470-9C1C-62C31F302D58}" srcOrd="1" destOrd="0" presId="urn:microsoft.com/office/officeart/2005/8/layout/vList4"/>
    <dgm:cxn modelId="{1906BF42-3EC4-49BF-8630-4AB51CF24CFF}" type="presParOf" srcId="{C856385E-1166-4E18-B147-6AD3C63DAE51}" destId="{43B592F8-5FEE-47AA-94DA-1D07A6CD65C8}" srcOrd="2" destOrd="0" presId="urn:microsoft.com/office/officeart/2005/8/layout/vList4"/>
    <dgm:cxn modelId="{2A52405C-FB5A-41EA-BD19-238D90336B58}" type="presParOf" srcId="{43B592F8-5FEE-47AA-94DA-1D07A6CD65C8}" destId="{152EB842-62DD-43FB-AE59-CD85D36B8DA8}" srcOrd="0" destOrd="0" presId="urn:microsoft.com/office/officeart/2005/8/layout/vList4"/>
    <dgm:cxn modelId="{430E346A-8918-4E79-8124-E7904BA39517}" type="presParOf" srcId="{43B592F8-5FEE-47AA-94DA-1D07A6CD65C8}" destId="{4BE60199-1499-47A1-B6A5-CCC5D145B971}" srcOrd="1" destOrd="0" presId="urn:microsoft.com/office/officeart/2005/8/layout/vList4"/>
    <dgm:cxn modelId="{633544F7-7329-4315-BB91-BF83A5F59F69}" type="presParOf" srcId="{43B592F8-5FEE-47AA-94DA-1D07A6CD65C8}" destId="{18E2B83F-DFE2-4BF5-989C-E858587B3813}" srcOrd="2" destOrd="0" presId="urn:microsoft.com/office/officeart/2005/8/layout/vList4"/>
    <dgm:cxn modelId="{ED08309C-349B-432F-99EA-4A32BC3E5DF2}" type="presParOf" srcId="{C856385E-1166-4E18-B147-6AD3C63DAE51}" destId="{DF0BA43B-D025-4964-B79D-86A2EA930692}" srcOrd="3" destOrd="0" presId="urn:microsoft.com/office/officeart/2005/8/layout/vList4"/>
    <dgm:cxn modelId="{6F1D9894-FDE3-4E31-AE4E-36D370F923B8}" type="presParOf" srcId="{C856385E-1166-4E18-B147-6AD3C63DAE51}" destId="{52DE67DE-BC17-4647-B2CA-0AE173FE2D0F}" srcOrd="4" destOrd="0" presId="urn:microsoft.com/office/officeart/2005/8/layout/vList4"/>
    <dgm:cxn modelId="{D1D168D4-5C61-44E3-AC26-CCE5B8428213}" type="presParOf" srcId="{52DE67DE-BC17-4647-B2CA-0AE173FE2D0F}" destId="{96DAB3FF-657D-4DCE-8A83-DD0A12518F74}" srcOrd="0" destOrd="0" presId="urn:microsoft.com/office/officeart/2005/8/layout/vList4"/>
    <dgm:cxn modelId="{1284D4D4-2734-48B4-9554-A0DDB748A3B9}" type="presParOf" srcId="{52DE67DE-BC17-4647-B2CA-0AE173FE2D0F}" destId="{FF53B1C1-4774-413F-B4C7-DCC4652C97FC}" srcOrd="1" destOrd="0" presId="urn:microsoft.com/office/officeart/2005/8/layout/vList4"/>
    <dgm:cxn modelId="{DEC78E10-7F3F-435C-B559-BDB56C9AC640}" type="presParOf" srcId="{52DE67DE-BC17-4647-B2CA-0AE173FE2D0F}" destId="{E938D790-D334-4CA6-BFC8-258873003F9E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6BDFE8-74B2-4BF9-B389-43C35AAC91E1}">
      <dsp:nvSpPr>
        <dsp:cNvPr id="0" name=""/>
        <dsp:cNvSpPr/>
      </dsp:nvSpPr>
      <dsp:spPr>
        <a:xfrm>
          <a:off x="0" y="0"/>
          <a:ext cx="4406969" cy="84004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 </a:t>
          </a:r>
          <a:r>
            <a:rPr lang="pt-BR" sz="1500" b="1" kern="1200" dirty="0" smtClean="0">
              <a:solidFill>
                <a:schemeClr val="bg1"/>
              </a:solidFill>
            </a:rPr>
            <a:t>CENTRAL DE VITORIA DA CONQUISTA </a:t>
          </a:r>
          <a:endParaRPr lang="pt-BR" sz="1500" b="1" kern="1200" dirty="0">
            <a:solidFill>
              <a:schemeClr val="bg1"/>
            </a:solidFill>
          </a:endParaRPr>
        </a:p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500" b="1" kern="1200" dirty="0" smtClean="0">
              <a:solidFill>
                <a:schemeClr val="bg1"/>
              </a:solidFill>
            </a:rPr>
            <a:t>CENTRAL DE RIBEIRA DO POMBAL </a:t>
          </a:r>
          <a:endParaRPr lang="pt-BR" sz="1500" b="1" kern="1200" dirty="0">
            <a:solidFill>
              <a:schemeClr val="bg1"/>
            </a:solidFill>
          </a:endParaRPr>
        </a:p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500" b="1" kern="1200" dirty="0" smtClean="0">
              <a:solidFill>
                <a:schemeClr val="bg1"/>
              </a:solidFill>
            </a:rPr>
            <a:t>CENTRAL DE FEIRA DE SANTANA </a:t>
          </a:r>
          <a:endParaRPr lang="pt-BR" sz="1500" b="1" kern="1200" dirty="0">
            <a:solidFill>
              <a:schemeClr val="bg1"/>
            </a:solidFill>
          </a:endParaRPr>
        </a:p>
      </dsp:txBody>
      <dsp:txXfrm>
        <a:off x="965398" y="0"/>
        <a:ext cx="3441570" cy="840046"/>
      </dsp:txXfrm>
    </dsp:sp>
    <dsp:sp modelId="{555DFEE2-9C78-4F7D-803A-F79342F1970A}">
      <dsp:nvSpPr>
        <dsp:cNvPr id="0" name=""/>
        <dsp:cNvSpPr/>
      </dsp:nvSpPr>
      <dsp:spPr>
        <a:xfrm>
          <a:off x="84004" y="84004"/>
          <a:ext cx="881393" cy="672037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2EB842-62DD-43FB-AE59-CD85D36B8DA8}">
      <dsp:nvSpPr>
        <dsp:cNvPr id="0" name=""/>
        <dsp:cNvSpPr/>
      </dsp:nvSpPr>
      <dsp:spPr>
        <a:xfrm>
          <a:off x="0" y="924051"/>
          <a:ext cx="4406969" cy="84004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b="1" kern="1200" dirty="0" smtClean="0">
              <a:solidFill>
                <a:schemeClr val="bg1"/>
              </a:solidFill>
            </a:rPr>
            <a:t>CENTRAL DE BARREIRAS </a:t>
          </a:r>
          <a:endParaRPr lang="pt-BR" sz="1500" b="1" kern="1200" dirty="0">
            <a:solidFill>
              <a:schemeClr val="bg1"/>
            </a:solidFill>
          </a:endParaRPr>
        </a:p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500" b="1" kern="1200" dirty="0" smtClean="0">
              <a:solidFill>
                <a:schemeClr val="bg1"/>
              </a:solidFill>
            </a:rPr>
            <a:t>CENTRAL DE TEIXEIRA DE FREITAS </a:t>
          </a:r>
          <a:endParaRPr lang="pt-BR" sz="1500" b="1" kern="1200" dirty="0">
            <a:solidFill>
              <a:schemeClr val="bg1"/>
            </a:solidFill>
          </a:endParaRPr>
        </a:p>
      </dsp:txBody>
      <dsp:txXfrm>
        <a:off x="965398" y="924051"/>
        <a:ext cx="3441570" cy="840046"/>
      </dsp:txXfrm>
    </dsp:sp>
    <dsp:sp modelId="{4BE60199-1499-47A1-B6A5-CCC5D145B971}">
      <dsp:nvSpPr>
        <dsp:cNvPr id="0" name=""/>
        <dsp:cNvSpPr/>
      </dsp:nvSpPr>
      <dsp:spPr>
        <a:xfrm>
          <a:off x="84004" y="1008055"/>
          <a:ext cx="881393" cy="672037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DAB3FF-657D-4DCE-8A83-DD0A12518F74}">
      <dsp:nvSpPr>
        <dsp:cNvPr id="0" name=""/>
        <dsp:cNvSpPr/>
      </dsp:nvSpPr>
      <dsp:spPr>
        <a:xfrm>
          <a:off x="0" y="1848102"/>
          <a:ext cx="4406969" cy="84004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b="1" kern="1200" dirty="0" smtClean="0">
              <a:solidFill>
                <a:schemeClr val="bg1"/>
              </a:solidFill>
            </a:rPr>
            <a:t>CENTRAL DE ITABUNA </a:t>
          </a:r>
          <a:endParaRPr lang="pt-BR" sz="1400" kern="1200" dirty="0"/>
        </a:p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500" b="1" kern="1200" dirty="0" smtClean="0">
              <a:solidFill>
                <a:schemeClr val="bg1"/>
              </a:solidFill>
            </a:rPr>
            <a:t>CENTRAL DE JEQUIÉ</a:t>
          </a:r>
          <a:endParaRPr lang="pt-BR" sz="1500" b="1" kern="1200" dirty="0">
            <a:solidFill>
              <a:schemeClr val="bg1"/>
            </a:solidFill>
          </a:endParaRPr>
        </a:p>
      </dsp:txBody>
      <dsp:txXfrm>
        <a:off x="965398" y="1848102"/>
        <a:ext cx="3441570" cy="840046"/>
      </dsp:txXfrm>
    </dsp:sp>
    <dsp:sp modelId="{FF53B1C1-4774-413F-B4C7-DCC4652C97FC}">
      <dsp:nvSpPr>
        <dsp:cNvPr id="0" name=""/>
        <dsp:cNvSpPr/>
      </dsp:nvSpPr>
      <dsp:spPr>
        <a:xfrm>
          <a:off x="84004" y="1932107"/>
          <a:ext cx="881393" cy="672037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231A5-A508-48BA-BB88-800FC0383CB1}" type="datetimeFigureOut">
              <a:rPr lang="pt-BR" smtClean="0"/>
              <a:t>22/11/2024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0EBDB-75B5-49E7-B9C0-E1C2660761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92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 dirty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7D4A79C-A8B3-4D1A-98FA-1622B272982E}" type="slidenum">
              <a:rPr lang="pt-BR" altLang="pt-BR">
                <a:latin typeface="Calibri" panose="020F0502020204030204" pitchFamily="34" charset="0"/>
              </a:rPr>
              <a:pPr eaLnBrk="1" hangingPunct="1"/>
              <a:t>6</a:t>
            </a:fld>
            <a:endParaRPr lang="pt-BR" altLang="pt-BR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451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:notes"/>
          <p:cNvSpPr txBox="1">
            <a:spLocks noGrp="1"/>
          </p:cNvSpPr>
          <p:nvPr>
            <p:ph type="body" idx="1"/>
          </p:nvPr>
        </p:nvSpPr>
        <p:spPr>
          <a:xfrm>
            <a:off x="473722" y="5842593"/>
            <a:ext cx="3789774" cy="5535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1" name="Google Shape;17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731963" y="922338"/>
            <a:ext cx="8201026" cy="4613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95789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04FE3-0664-4AFF-B9BA-6F0D221C144E}" type="datetime1">
              <a:rPr lang="pt-BR" smtClean="0"/>
              <a:t>22/11/2024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5101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FF69-0FE6-4F30-88FD-983A0D9882B1}" type="datetime1">
              <a:rPr lang="pt-BR" smtClean="0"/>
              <a:t>22/11/2024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640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F6E3-DAB7-4C07-A445-166BA321174E}" type="datetime1">
              <a:rPr lang="pt-BR" smtClean="0"/>
              <a:t>22/11/2024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2153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6719-7CAC-41FB-ABD7-62D530496700}" type="datetime1">
              <a:rPr lang="pt-BR" smtClean="0"/>
              <a:t>22/11/2024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0602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ADC5-B7FE-4529-8961-62ABD522E285}" type="datetime1">
              <a:rPr lang="pt-BR" smtClean="0"/>
              <a:t>22/11/2024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268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6C33-23CF-4140-AC20-71DF024E34FF}" type="datetime1">
              <a:rPr lang="pt-BR" smtClean="0"/>
              <a:t>22/11/2024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487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7F25-2947-4F7E-A2FC-C66DC060BD7D}" type="datetime1">
              <a:rPr lang="pt-BR" smtClean="0"/>
              <a:t>22/11/2024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9282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CF704-CF47-4A41-A110-410189633ACE}" type="datetime1">
              <a:rPr lang="pt-BR" smtClean="0"/>
              <a:t>22/11/2024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947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6866-E872-4BE7-BB3A-EB5C6D431263}" type="datetime1">
              <a:rPr lang="pt-BR" smtClean="0"/>
              <a:t>22/11/2024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7004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5A6FE-DD10-42B4-9585-CFA19C6CF16C}" type="datetime1">
              <a:rPr lang="pt-BR" smtClean="0"/>
              <a:t>22/11/2024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9258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92951-DFE4-4ED7-892E-6DAC123AA863}" type="datetime1">
              <a:rPr lang="pt-BR" smtClean="0"/>
              <a:t>22/11/2024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0458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userDrawn="1">
  <p:cSld name="1_Cabeçalho da Seção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3058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5F798-F4C4-4809-A187-FE9F6AC507A4}" type="datetime1">
              <a:rPr lang="pt-BR" smtClean="0"/>
              <a:t>22/11/2024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smtClean="0"/>
              <a:t>apoio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382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7" Type="http://schemas.openxmlformats.org/officeDocument/2006/relationships/image" Target="../media/image2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4.jpeg"/><Relationship Id="rId7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diagramQuickStyle" Target="../diagrams/quickStyle1.xml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12" Type="http://schemas.openxmlformats.org/officeDocument/2006/relationships/diagramLayout" Target="../diagrams/layout1.xml"/><Relationship Id="rId17" Type="http://schemas.openxmlformats.org/officeDocument/2006/relationships/image" Target="../media/image6.png"/><Relationship Id="rId2" Type="http://schemas.openxmlformats.org/officeDocument/2006/relationships/image" Target="../media/image15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diagramData" Target="../diagrams/data1.xml"/><Relationship Id="rId5" Type="http://schemas.openxmlformats.org/officeDocument/2006/relationships/image" Target="../media/image18.png"/><Relationship Id="rId15" Type="http://schemas.microsoft.com/office/2007/relationships/diagramDrawing" Target="../diagrams/drawing1.xml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jpeg"/><Relationship Id="rId14" Type="http://schemas.openxmlformats.org/officeDocument/2006/relationships/diagramColors" Target="../diagrams/colors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7.jpg"/><Relationship Id="rId4" Type="http://schemas.openxmlformats.org/officeDocument/2006/relationships/image" Target="../media/image3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1.png"/><Relationship Id="rId7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46.jpeg"/><Relationship Id="rId4" Type="http://schemas.openxmlformats.org/officeDocument/2006/relationships/image" Target="../media/image3.png"/><Relationship Id="rId9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48.jpeg"/><Relationship Id="rId4" Type="http://schemas.openxmlformats.org/officeDocument/2006/relationships/image" Target="../media/image3.png"/><Relationship Id="rId9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13" Type="http://schemas.openxmlformats.org/officeDocument/2006/relationships/image" Target="../media/image54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5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52.jpg"/><Relationship Id="rId5" Type="http://schemas.openxmlformats.org/officeDocument/2006/relationships/image" Target="../media/image4.png"/><Relationship Id="rId10" Type="http://schemas.openxmlformats.org/officeDocument/2006/relationships/image" Target="../media/image51.jpeg"/><Relationship Id="rId4" Type="http://schemas.openxmlformats.org/officeDocument/2006/relationships/image" Target="../media/image3.png"/><Relationship Id="rId9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11" Type="http://schemas.openxmlformats.org/officeDocument/2006/relationships/image" Target="../media/image60.jpeg"/><Relationship Id="rId5" Type="http://schemas.openxmlformats.org/officeDocument/2006/relationships/image" Target="../media/image3.png"/><Relationship Id="rId10" Type="http://schemas.openxmlformats.org/officeDocument/2006/relationships/image" Target="../media/image59.jpeg"/><Relationship Id="rId4" Type="http://schemas.openxmlformats.org/officeDocument/2006/relationships/image" Target="../media/image2.png"/><Relationship Id="rId9" Type="http://schemas.openxmlformats.org/officeDocument/2006/relationships/image" Target="../media/image58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2.png"/><Relationship Id="rId7" Type="http://schemas.openxmlformats.org/officeDocument/2006/relationships/image" Target="../media/image66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7" Type="http://schemas.openxmlformats.org/officeDocument/2006/relationships/image" Target="../media/image6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9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11" Type="http://schemas.openxmlformats.org/officeDocument/2006/relationships/image" Target="../media/image82.jpeg"/><Relationship Id="rId5" Type="http://schemas.openxmlformats.org/officeDocument/2006/relationships/image" Target="../media/image3.png"/><Relationship Id="rId10" Type="http://schemas.openxmlformats.org/officeDocument/2006/relationships/image" Target="../media/image81.jpeg"/><Relationship Id="rId4" Type="http://schemas.openxmlformats.org/officeDocument/2006/relationships/image" Target="../media/image2.png"/><Relationship Id="rId9" Type="http://schemas.openxmlformats.org/officeDocument/2006/relationships/image" Target="../media/image80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831850" y="2447841"/>
            <a:ext cx="10515600" cy="3641810"/>
          </a:xfrm>
        </p:spPr>
        <p:txBody>
          <a:bodyPr>
            <a:normAutofit lnSpcReduction="10000"/>
          </a:bodyPr>
          <a:lstStyle/>
          <a:p>
            <a:pPr algn="ctr"/>
            <a:r>
              <a:rPr lang="pt-BR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EXPERIÊNCIA DE GESTÃO NO SANEAMENTO RURAL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DANILO RIBEIRO MOREIRA 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GERENTE GERAL  - CENTRAL DE ASSOCIAÇÕES JACOBINA – BA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JUAZEIRO 20 A 22 DE NOVEMBRO </a:t>
            </a:r>
          </a:p>
          <a:p>
            <a:pPr algn="ctr"/>
            <a:r>
              <a:rPr lang="pt-BR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pt-BR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79630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rmAutofit fontScale="90000"/>
          </a:bodyPr>
          <a:lstStyle/>
          <a:p>
            <a:endParaRPr lang="pt-BR" dirty="0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831850" y="2447841"/>
            <a:ext cx="10515600" cy="3641810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" name="Retângulo 1"/>
          <p:cNvSpPr/>
          <p:nvPr/>
        </p:nvSpPr>
        <p:spPr>
          <a:xfrm rot="10800000" flipV="1">
            <a:off x="7458889" y="4456525"/>
            <a:ext cx="27301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SIAA- Mocó</a:t>
            </a:r>
          </a:p>
          <a:p>
            <a:r>
              <a:rPr lang="pt-BR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Munícipio Miguel Calmon</a:t>
            </a:r>
          </a:p>
          <a:p>
            <a:r>
              <a:rPr lang="pt-BR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Central Jacobina</a:t>
            </a:r>
          </a:p>
        </p:txBody>
      </p:sp>
      <p:sp>
        <p:nvSpPr>
          <p:cNvPr id="22" name="Retângulo 21"/>
          <p:cNvSpPr/>
          <p:nvPr/>
        </p:nvSpPr>
        <p:spPr>
          <a:xfrm rot="10800000" flipH="1" flipV="1">
            <a:off x="0" y="-348381"/>
            <a:ext cx="12192000" cy="144655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pt-BR" sz="4800" b="1" dirty="0">
                <a:latin typeface="Cambria Math"/>
                <a:ea typeface="Cambria Math"/>
                <a:cs typeface="Cambria Math"/>
                <a:sym typeface="Cambria Math"/>
              </a:rPr>
              <a:t> 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/>
                <a:ea typeface="Cambria Math"/>
                <a:cs typeface="Cambria Math"/>
                <a:sym typeface="Cambria Math"/>
              </a:rPr>
              <a:t>MODELO DE GESTÃO </a:t>
            </a:r>
          </a:p>
          <a:p>
            <a:pPr algn="ctr">
              <a:spcBef>
                <a:spcPts val="0"/>
              </a:spcBef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/>
                <a:ea typeface="Cambria Math"/>
                <a:cs typeface="Cambria Math"/>
                <a:sym typeface="Cambria Math"/>
              </a:rPr>
              <a:t>CENTRAL DE 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/>
                <a:ea typeface="Cambria Math"/>
                <a:cs typeface="Cambria Math"/>
                <a:sym typeface="Cambria Math"/>
              </a:rPr>
              <a:t>ASSOCIAÇÕES – BAHIA 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" name="Google Shape;90;g1e49c56e0d4_0_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647" y="987499"/>
            <a:ext cx="12178353" cy="501751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22046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110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364871"/>
            <a:ext cx="12096207" cy="4880807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spc="124" dirty="0" smtClean="0">
              <a:solidFill>
                <a:srgbClr val="191919"/>
              </a:solidFill>
              <a:latin typeface="Arimo"/>
            </a:endParaRPr>
          </a:p>
          <a:p>
            <a:pPr lvl="1"/>
            <a:endParaRPr lang="en-US" sz="2000" b="1" spc="124" dirty="0" smtClean="0">
              <a:solidFill>
                <a:srgbClr val="002060"/>
              </a:solidFill>
              <a:latin typeface="Arimo"/>
            </a:endParaRPr>
          </a:p>
          <a:p>
            <a:pPr lvl="1"/>
            <a:endParaRPr lang="en-US" sz="2000" b="1" spc="124" dirty="0" smtClean="0">
              <a:solidFill>
                <a:srgbClr val="002060"/>
              </a:solidFill>
              <a:latin typeface="Arimo"/>
            </a:endParaRPr>
          </a:p>
          <a:p>
            <a:pPr lvl="1"/>
            <a:endParaRPr lang="en-US" sz="2400" b="1" spc="124" dirty="0">
              <a:solidFill>
                <a:srgbClr val="002060"/>
              </a:solidFill>
              <a:latin typeface="Arimo"/>
            </a:endParaRPr>
          </a:p>
          <a:p>
            <a:pPr lvl="1" algn="ctr"/>
            <a:endParaRPr lang="en-US" sz="2400" b="1" spc="124" dirty="0" smtClean="0">
              <a:solidFill>
                <a:srgbClr val="002060"/>
              </a:solidFill>
              <a:latin typeface="Arimo"/>
            </a:endParaRPr>
          </a:p>
          <a:p>
            <a:pPr lvl="1" algn="ctr"/>
            <a:r>
              <a:rPr lang="en-US" sz="2400" b="1" spc="124" dirty="0" smtClean="0">
                <a:solidFill>
                  <a:srgbClr val="002060"/>
                </a:solidFill>
                <a:latin typeface="Arimo"/>
              </a:rPr>
              <a:t>É </a:t>
            </a:r>
            <a:r>
              <a:rPr lang="en-US" sz="2400" b="1" spc="124" dirty="0" err="1">
                <a:solidFill>
                  <a:srgbClr val="002060"/>
                </a:solidFill>
                <a:latin typeface="Arimo"/>
              </a:rPr>
              <a:t>uma</a:t>
            </a:r>
            <a:r>
              <a:rPr lang="en-US" sz="2400" b="1" spc="124" dirty="0">
                <a:solidFill>
                  <a:srgbClr val="002060"/>
                </a:solidFill>
                <a:latin typeface="Arimo"/>
              </a:rPr>
              <a:t> </a:t>
            </a:r>
            <a:r>
              <a:rPr lang="en-US" sz="2400" b="1" spc="124" dirty="0" err="1" smtClean="0">
                <a:solidFill>
                  <a:srgbClr val="002060"/>
                </a:solidFill>
                <a:latin typeface="Arimo Bold"/>
              </a:rPr>
              <a:t>Associação</a:t>
            </a:r>
            <a:r>
              <a:rPr lang="en-US" sz="2400" b="1" spc="124" dirty="0" smtClean="0">
                <a:solidFill>
                  <a:srgbClr val="002060"/>
                </a:solidFill>
                <a:latin typeface="Arimo Bold"/>
              </a:rPr>
              <a:t> Civil</a:t>
            </a:r>
            <a:r>
              <a:rPr lang="en-US" sz="2400" b="1" spc="124" dirty="0" smtClean="0">
                <a:solidFill>
                  <a:srgbClr val="002060"/>
                </a:solidFill>
                <a:latin typeface="Arimo"/>
              </a:rPr>
              <a:t> </a:t>
            </a:r>
            <a:r>
              <a:rPr lang="en-US" sz="2400" b="1" spc="124" dirty="0">
                <a:solidFill>
                  <a:srgbClr val="002060"/>
                </a:solidFill>
                <a:latin typeface="Arimo"/>
              </a:rPr>
              <a:t>de </a:t>
            </a:r>
            <a:r>
              <a:rPr lang="en-US" sz="2400" b="1" spc="124" dirty="0" err="1" smtClean="0">
                <a:solidFill>
                  <a:srgbClr val="002060"/>
                </a:solidFill>
                <a:latin typeface="Arimo"/>
              </a:rPr>
              <a:t>Direito</a:t>
            </a:r>
            <a:endParaRPr lang="en-US" sz="2400" b="1" spc="124" dirty="0">
              <a:solidFill>
                <a:srgbClr val="002060"/>
              </a:solidFill>
              <a:latin typeface="Arimo"/>
            </a:endParaRPr>
          </a:p>
          <a:p>
            <a:pPr lvl="1" algn="ctr"/>
            <a:r>
              <a:rPr lang="en-US" sz="2400" b="1" spc="124" dirty="0" err="1" smtClean="0">
                <a:solidFill>
                  <a:srgbClr val="002060"/>
                </a:solidFill>
                <a:latin typeface="Arimo"/>
              </a:rPr>
              <a:t>Privado</a:t>
            </a:r>
            <a:r>
              <a:rPr lang="en-US" sz="2400" b="1" spc="124" dirty="0">
                <a:solidFill>
                  <a:srgbClr val="002060"/>
                </a:solidFill>
                <a:latin typeface="Arimo"/>
              </a:rPr>
              <a:t>, </a:t>
            </a:r>
            <a:r>
              <a:rPr lang="en-US" sz="2400" b="1" spc="124" dirty="0" err="1">
                <a:solidFill>
                  <a:srgbClr val="002060"/>
                </a:solidFill>
                <a:latin typeface="Arimo"/>
              </a:rPr>
              <a:t>sem</a:t>
            </a:r>
            <a:r>
              <a:rPr lang="en-US" sz="2400" b="1" spc="124" dirty="0">
                <a:solidFill>
                  <a:srgbClr val="002060"/>
                </a:solidFill>
                <a:latin typeface="Arimo"/>
              </a:rPr>
              <a:t> fins </a:t>
            </a:r>
            <a:r>
              <a:rPr lang="en-US" sz="2400" b="1" spc="124" dirty="0" err="1" smtClean="0">
                <a:solidFill>
                  <a:srgbClr val="002060"/>
                </a:solidFill>
                <a:latin typeface="Arimo"/>
              </a:rPr>
              <a:t>Econômicos</a:t>
            </a:r>
            <a:r>
              <a:rPr lang="en-US" sz="2400" b="1" spc="124" dirty="0">
                <a:solidFill>
                  <a:srgbClr val="002060"/>
                </a:solidFill>
                <a:latin typeface="Arimo"/>
              </a:rPr>
              <a:t>, </a:t>
            </a:r>
            <a:r>
              <a:rPr lang="en-US" sz="2400" b="1" spc="124" dirty="0" err="1">
                <a:solidFill>
                  <a:srgbClr val="002060"/>
                </a:solidFill>
                <a:latin typeface="Arimo"/>
              </a:rPr>
              <a:t>que</a:t>
            </a:r>
            <a:r>
              <a:rPr lang="en-US" sz="2400" b="1" spc="124" dirty="0">
                <a:solidFill>
                  <a:srgbClr val="002060"/>
                </a:solidFill>
                <a:latin typeface="Arimo"/>
              </a:rPr>
              <a:t> </a:t>
            </a:r>
            <a:r>
              <a:rPr lang="en-US" sz="2400" b="1" spc="124" dirty="0" err="1">
                <a:solidFill>
                  <a:srgbClr val="002060"/>
                </a:solidFill>
                <a:latin typeface="Arimo"/>
              </a:rPr>
              <a:t>atua</a:t>
            </a:r>
            <a:endParaRPr lang="en-US" sz="2400" b="1" spc="124" dirty="0">
              <a:solidFill>
                <a:srgbClr val="002060"/>
              </a:solidFill>
              <a:latin typeface="Arimo"/>
            </a:endParaRPr>
          </a:p>
          <a:p>
            <a:pPr lvl="1" algn="ctr"/>
            <a:r>
              <a:rPr lang="en-US" sz="2400" b="1" spc="124" dirty="0" err="1">
                <a:solidFill>
                  <a:srgbClr val="002060"/>
                </a:solidFill>
                <a:latin typeface="Arimo"/>
              </a:rPr>
              <a:t>na</a:t>
            </a:r>
            <a:r>
              <a:rPr lang="en-US" sz="2400" b="1" spc="124" dirty="0">
                <a:solidFill>
                  <a:srgbClr val="002060"/>
                </a:solidFill>
                <a:latin typeface="Arimo"/>
              </a:rPr>
              <a:t> </a:t>
            </a:r>
            <a:r>
              <a:rPr lang="en-US" sz="2400" b="1" spc="124" dirty="0" err="1" smtClean="0">
                <a:solidFill>
                  <a:srgbClr val="002060"/>
                </a:solidFill>
                <a:latin typeface="Arimo"/>
              </a:rPr>
              <a:t>Área</a:t>
            </a:r>
            <a:r>
              <a:rPr lang="en-US" sz="2400" b="1" spc="124" dirty="0" smtClean="0">
                <a:solidFill>
                  <a:srgbClr val="002060"/>
                </a:solidFill>
                <a:latin typeface="Arimo"/>
              </a:rPr>
              <a:t> </a:t>
            </a:r>
            <a:r>
              <a:rPr lang="en-US" sz="2400" b="1" spc="124" dirty="0">
                <a:solidFill>
                  <a:srgbClr val="002060"/>
                </a:solidFill>
                <a:latin typeface="Arimo"/>
              </a:rPr>
              <a:t>do </a:t>
            </a:r>
            <a:r>
              <a:rPr lang="en-US" sz="2400" b="1" spc="124" dirty="0" err="1">
                <a:solidFill>
                  <a:srgbClr val="002060"/>
                </a:solidFill>
                <a:latin typeface="Arimo"/>
              </a:rPr>
              <a:t>S</a:t>
            </a:r>
            <a:r>
              <a:rPr lang="en-US" sz="2400" b="1" spc="124" dirty="0" err="1" smtClean="0">
                <a:solidFill>
                  <a:srgbClr val="002060"/>
                </a:solidFill>
                <a:latin typeface="Arimo"/>
              </a:rPr>
              <a:t>aneamento</a:t>
            </a:r>
            <a:r>
              <a:rPr lang="en-US" sz="2400" b="1" spc="124" dirty="0" smtClean="0">
                <a:solidFill>
                  <a:srgbClr val="002060"/>
                </a:solidFill>
                <a:latin typeface="Arimo"/>
              </a:rPr>
              <a:t> </a:t>
            </a:r>
            <a:r>
              <a:rPr lang="en-US" sz="2400" b="1" spc="124" dirty="0">
                <a:solidFill>
                  <a:srgbClr val="002060"/>
                </a:solidFill>
                <a:latin typeface="Arimo"/>
              </a:rPr>
              <a:t>R</a:t>
            </a:r>
            <a:r>
              <a:rPr lang="en-US" sz="2400" b="1" spc="124" dirty="0" smtClean="0">
                <a:solidFill>
                  <a:srgbClr val="002060"/>
                </a:solidFill>
                <a:latin typeface="Arimo"/>
              </a:rPr>
              <a:t>ural </a:t>
            </a:r>
            <a:r>
              <a:rPr lang="en-US" sz="2400" b="1" spc="124" dirty="0" err="1" smtClean="0">
                <a:solidFill>
                  <a:srgbClr val="002060"/>
                </a:solidFill>
                <a:latin typeface="Arimo"/>
              </a:rPr>
              <a:t>há</a:t>
            </a:r>
            <a:r>
              <a:rPr lang="en-US" sz="2400" b="1" spc="124" dirty="0" smtClean="0">
                <a:solidFill>
                  <a:srgbClr val="002060"/>
                </a:solidFill>
                <a:latin typeface="Arimo"/>
              </a:rPr>
              <a:t> </a:t>
            </a:r>
            <a:r>
              <a:rPr lang="en-US" sz="2400" b="1" spc="124" dirty="0">
                <a:solidFill>
                  <a:srgbClr val="002060"/>
                </a:solidFill>
                <a:latin typeface="Arimo"/>
              </a:rPr>
              <a:t>29 </a:t>
            </a:r>
            <a:r>
              <a:rPr lang="en-US" sz="2400" b="1" spc="124" dirty="0" smtClean="0">
                <a:solidFill>
                  <a:srgbClr val="002060"/>
                </a:solidFill>
                <a:latin typeface="Arimo"/>
              </a:rPr>
              <a:t>ANOS.</a:t>
            </a:r>
            <a:endParaRPr lang="en-US" sz="2400" b="1" spc="124" dirty="0" smtClean="0">
              <a:solidFill>
                <a:srgbClr val="002060"/>
              </a:solidFill>
              <a:latin typeface="Arimo"/>
            </a:endParaRPr>
          </a:p>
          <a:p>
            <a:pPr algn="ctr"/>
            <a:endParaRPr lang="en-US" b="1" spc="124" dirty="0">
              <a:solidFill>
                <a:srgbClr val="002060"/>
              </a:solidFill>
              <a:latin typeface="Arimo"/>
            </a:endParaRPr>
          </a:p>
          <a:p>
            <a:pPr algn="ctr"/>
            <a:endParaRPr lang="en-US" sz="1600" b="1" spc="124" dirty="0" smtClean="0">
              <a:solidFill>
                <a:srgbClr val="191919"/>
              </a:solidFill>
              <a:latin typeface="Arimo"/>
            </a:endParaRPr>
          </a:p>
          <a:p>
            <a:pPr algn="ctr"/>
            <a:r>
              <a:rPr lang="en-US" sz="2000" b="1" spc="124" dirty="0" err="1" smtClean="0">
                <a:solidFill>
                  <a:srgbClr val="191919"/>
                </a:solidFill>
                <a:latin typeface="Arimo"/>
              </a:rPr>
              <a:t>Busca</a:t>
            </a:r>
            <a:r>
              <a:rPr lang="en-US" sz="2000" b="1" spc="124" dirty="0" smtClean="0">
                <a:solidFill>
                  <a:srgbClr val="191919"/>
                </a:solidFill>
                <a:latin typeface="Arimo"/>
              </a:rPr>
              <a:t> </a:t>
            </a:r>
            <a:r>
              <a:rPr lang="en-US" sz="2000" b="1" spc="124" dirty="0" err="1">
                <a:solidFill>
                  <a:srgbClr val="191919"/>
                </a:solidFill>
                <a:latin typeface="Arimo"/>
              </a:rPr>
              <a:t>envolver</a:t>
            </a:r>
            <a:r>
              <a:rPr lang="en-US" sz="2000" b="1" spc="124" dirty="0">
                <a:solidFill>
                  <a:srgbClr val="191919"/>
                </a:solidFill>
                <a:latin typeface="Arimo"/>
              </a:rPr>
              <a:t> a </a:t>
            </a:r>
            <a:r>
              <a:rPr lang="en-US" sz="2000" b="1" spc="124" dirty="0" err="1">
                <a:solidFill>
                  <a:srgbClr val="191919"/>
                </a:solidFill>
                <a:latin typeface="Arimo Bold"/>
              </a:rPr>
              <a:t>Participação</a:t>
            </a:r>
            <a:r>
              <a:rPr lang="en-US" sz="2000" b="1" spc="124" dirty="0">
                <a:solidFill>
                  <a:srgbClr val="191919"/>
                </a:solidFill>
                <a:latin typeface="Arimo Bold"/>
              </a:rPr>
              <a:t> </a:t>
            </a:r>
            <a:r>
              <a:rPr lang="en-US" sz="2000" b="1" spc="124" dirty="0" err="1">
                <a:solidFill>
                  <a:srgbClr val="191919"/>
                </a:solidFill>
                <a:latin typeface="Arimo Bold"/>
              </a:rPr>
              <a:t>Efetiva</a:t>
            </a:r>
            <a:r>
              <a:rPr lang="en-US" sz="2000" b="1" spc="124" dirty="0">
                <a:solidFill>
                  <a:srgbClr val="191919"/>
                </a:solidFill>
                <a:latin typeface="Arimo"/>
              </a:rPr>
              <a:t> das </a:t>
            </a:r>
            <a:r>
              <a:rPr lang="en-US" sz="2000" b="1" spc="124" dirty="0" err="1">
                <a:solidFill>
                  <a:srgbClr val="191919"/>
                </a:solidFill>
                <a:latin typeface="Arimo"/>
              </a:rPr>
              <a:t>Associações</a:t>
            </a:r>
            <a:r>
              <a:rPr lang="en-US" sz="2000" b="1" spc="124" dirty="0">
                <a:solidFill>
                  <a:srgbClr val="191919"/>
                </a:solidFill>
                <a:latin typeface="Arimo"/>
              </a:rPr>
              <a:t> </a:t>
            </a:r>
            <a:r>
              <a:rPr lang="en-US" sz="2000" b="1" spc="124" dirty="0" err="1">
                <a:solidFill>
                  <a:srgbClr val="191919"/>
                </a:solidFill>
                <a:latin typeface="Arimo"/>
              </a:rPr>
              <a:t>filiadas</a:t>
            </a:r>
            <a:r>
              <a:rPr lang="en-US" sz="2000" b="1" spc="124" dirty="0">
                <a:solidFill>
                  <a:srgbClr val="191919"/>
                </a:solidFill>
                <a:latin typeface="Arimo"/>
              </a:rPr>
              <a:t> </a:t>
            </a:r>
            <a:r>
              <a:rPr lang="en-US" sz="2000" b="1" spc="124" dirty="0" err="1">
                <a:solidFill>
                  <a:srgbClr val="191919"/>
                </a:solidFill>
                <a:latin typeface="Arimo"/>
              </a:rPr>
              <a:t>na</a:t>
            </a:r>
            <a:r>
              <a:rPr lang="en-US" sz="2000" b="1" spc="124" dirty="0">
                <a:solidFill>
                  <a:srgbClr val="191919"/>
                </a:solidFill>
                <a:latin typeface="Arimo"/>
              </a:rPr>
              <a:t> </a:t>
            </a:r>
            <a:r>
              <a:rPr lang="en-US" sz="2000" b="1" spc="124" dirty="0" err="1">
                <a:solidFill>
                  <a:srgbClr val="191919"/>
                </a:solidFill>
                <a:latin typeface="Arimo"/>
              </a:rPr>
              <a:t>implementação</a:t>
            </a:r>
            <a:r>
              <a:rPr lang="en-US" sz="2000" b="1" spc="124" dirty="0">
                <a:solidFill>
                  <a:srgbClr val="191919"/>
                </a:solidFill>
                <a:latin typeface="Arimo"/>
              </a:rPr>
              <a:t>, </a:t>
            </a:r>
            <a:r>
              <a:rPr lang="en-US" sz="2000" b="1" spc="124" dirty="0" err="1">
                <a:solidFill>
                  <a:srgbClr val="191919"/>
                </a:solidFill>
                <a:latin typeface="Arimo"/>
              </a:rPr>
              <a:t>administração</a:t>
            </a:r>
            <a:r>
              <a:rPr lang="en-US" sz="2000" b="1" spc="124" dirty="0">
                <a:solidFill>
                  <a:srgbClr val="191919"/>
                </a:solidFill>
                <a:latin typeface="Arimo"/>
              </a:rPr>
              <a:t> e </a:t>
            </a:r>
            <a:r>
              <a:rPr lang="en-US" sz="2000" b="1" spc="124" dirty="0" err="1">
                <a:solidFill>
                  <a:srgbClr val="191919"/>
                </a:solidFill>
                <a:latin typeface="Arimo"/>
              </a:rPr>
              <a:t>operação</a:t>
            </a:r>
            <a:r>
              <a:rPr lang="en-US" sz="2000" b="1" spc="124" dirty="0">
                <a:solidFill>
                  <a:srgbClr val="191919"/>
                </a:solidFill>
                <a:latin typeface="Arimo"/>
              </a:rPr>
              <a:t> dos </a:t>
            </a:r>
            <a:r>
              <a:rPr lang="en-US" sz="2000" b="1" spc="124" dirty="0" err="1">
                <a:solidFill>
                  <a:srgbClr val="191919"/>
                </a:solidFill>
                <a:latin typeface="Arimo"/>
              </a:rPr>
              <a:t>S</a:t>
            </a:r>
            <a:r>
              <a:rPr lang="en-US" sz="2000" b="1" spc="124" dirty="0" err="1" smtClean="0">
                <a:solidFill>
                  <a:srgbClr val="191919"/>
                </a:solidFill>
                <a:latin typeface="Arimo"/>
              </a:rPr>
              <a:t>istemas</a:t>
            </a:r>
            <a:r>
              <a:rPr lang="en-US" sz="2000" b="1" spc="124" dirty="0">
                <a:solidFill>
                  <a:srgbClr val="191919"/>
                </a:solidFill>
                <a:latin typeface="Arimo"/>
              </a:rPr>
              <a:t>, </a:t>
            </a:r>
            <a:r>
              <a:rPr lang="en-US" sz="2000" b="1" spc="124" dirty="0" err="1">
                <a:solidFill>
                  <a:srgbClr val="191919"/>
                </a:solidFill>
                <a:latin typeface="Arimo"/>
              </a:rPr>
              <a:t>além</a:t>
            </a:r>
            <a:r>
              <a:rPr lang="en-US" sz="2000" b="1" spc="124" dirty="0">
                <a:solidFill>
                  <a:srgbClr val="191919"/>
                </a:solidFill>
                <a:latin typeface="Arimo"/>
              </a:rPr>
              <a:t> de </a:t>
            </a:r>
            <a:r>
              <a:rPr lang="en-US" sz="2000" b="1" spc="124" dirty="0" err="1">
                <a:solidFill>
                  <a:srgbClr val="191919"/>
                </a:solidFill>
                <a:latin typeface="Arimo"/>
              </a:rPr>
              <a:t>contribuir</a:t>
            </a:r>
            <a:r>
              <a:rPr lang="en-US" sz="2000" b="1" spc="124" dirty="0">
                <a:solidFill>
                  <a:srgbClr val="191919"/>
                </a:solidFill>
                <a:latin typeface="Arimo"/>
              </a:rPr>
              <a:t> </a:t>
            </a:r>
            <a:r>
              <a:rPr lang="en-US" sz="2000" b="1" spc="124" dirty="0" err="1">
                <a:solidFill>
                  <a:srgbClr val="191919"/>
                </a:solidFill>
                <a:latin typeface="Arimo"/>
              </a:rPr>
              <a:t>para</a:t>
            </a:r>
            <a:r>
              <a:rPr lang="en-US" sz="2000" b="1" spc="124" dirty="0">
                <a:solidFill>
                  <a:srgbClr val="191919"/>
                </a:solidFill>
                <a:latin typeface="Arimo"/>
              </a:rPr>
              <a:t> o </a:t>
            </a:r>
            <a:r>
              <a:rPr lang="en-US" sz="2000" b="1" spc="124" dirty="0" err="1">
                <a:solidFill>
                  <a:srgbClr val="191919"/>
                </a:solidFill>
                <a:latin typeface="Arimo"/>
              </a:rPr>
              <a:t>D</a:t>
            </a:r>
            <a:r>
              <a:rPr lang="en-US" sz="2000" b="1" spc="124" dirty="0" err="1" smtClean="0">
                <a:solidFill>
                  <a:srgbClr val="191919"/>
                </a:solidFill>
                <a:latin typeface="Arimo"/>
              </a:rPr>
              <a:t>esenvolvimento</a:t>
            </a:r>
            <a:r>
              <a:rPr lang="en-US" sz="2000" b="1" spc="124" dirty="0" smtClean="0">
                <a:solidFill>
                  <a:srgbClr val="191919"/>
                </a:solidFill>
                <a:latin typeface="Arimo"/>
              </a:rPr>
              <a:t> </a:t>
            </a:r>
            <a:r>
              <a:rPr lang="en-US" sz="2000" b="1" spc="124" dirty="0" err="1">
                <a:solidFill>
                  <a:srgbClr val="191919"/>
                </a:solidFill>
                <a:latin typeface="Arimo"/>
              </a:rPr>
              <a:t>C</a:t>
            </a:r>
            <a:r>
              <a:rPr lang="en-US" sz="2000" b="1" spc="124" dirty="0" err="1" smtClean="0">
                <a:solidFill>
                  <a:srgbClr val="191919"/>
                </a:solidFill>
                <a:latin typeface="Arimo"/>
              </a:rPr>
              <a:t>omunitário</a:t>
            </a:r>
            <a:endParaRPr lang="pt-BR" sz="2000" b="1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8" name="CaixaDeTexto 27"/>
          <p:cNvSpPr txBox="1"/>
          <p:nvPr/>
        </p:nvSpPr>
        <p:spPr>
          <a:xfrm>
            <a:off x="0" y="949372"/>
            <a:ext cx="12191999" cy="830997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mo Bold"/>
              </a:rPr>
              <a:t>CENTRAL DE ASSOCIAÇÕES COMUNITÁRIAS PARA MANUTENÇÃO DOS SISTEMAS DE SANEAMENTO</a:t>
            </a:r>
          </a:p>
        </p:txBody>
      </p:sp>
    </p:spTree>
    <p:extLst>
      <p:ext uri="{BB962C8B-B14F-4D97-AF65-F5344CB8AC3E}">
        <p14:creationId xmlns:p14="http://schemas.microsoft.com/office/powerpoint/2010/main" val="226661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643465" y="2495493"/>
            <a:ext cx="10904385" cy="2560307"/>
          </a:xfrm>
          <a:custGeom>
            <a:avLst/>
            <a:gdLst/>
            <a:ahLst/>
            <a:cxnLst/>
            <a:rect l="l" t="t" r="r" b="b"/>
            <a:pathLst>
              <a:path w="16356578" h="3840461">
                <a:moveTo>
                  <a:pt x="0" y="0"/>
                </a:moveTo>
                <a:lnTo>
                  <a:pt x="16356577" y="0"/>
                </a:lnTo>
                <a:lnTo>
                  <a:pt x="16356577" y="3840461"/>
                </a:lnTo>
                <a:lnTo>
                  <a:pt x="0" y="38404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54001" y="533401"/>
            <a:ext cx="5283197" cy="51296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50"/>
              </a:lnSpc>
            </a:pPr>
            <a:r>
              <a:rPr lang="en-US" sz="3600" dirty="0">
                <a:solidFill>
                  <a:srgbClr val="FFFFFF"/>
                </a:solidFill>
                <a:latin typeface="+mj-lt"/>
              </a:rPr>
              <a:t> 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MARCOS HISTÓRICOS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54480" y="3521418"/>
            <a:ext cx="672840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0"/>
              </a:lnSpc>
            </a:pPr>
            <a:r>
              <a:rPr lang="en-US" sz="2200" b="1" dirty="0">
                <a:solidFill>
                  <a:srgbClr val="FFFFFF"/>
                </a:solidFill>
                <a:latin typeface="Montserrat"/>
              </a:rPr>
              <a:t>1983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697065" y="3521418"/>
            <a:ext cx="624040" cy="397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0"/>
              </a:lnSpc>
            </a:pPr>
            <a:r>
              <a:rPr lang="en-US" sz="2200">
                <a:solidFill>
                  <a:srgbClr val="FFFFFF"/>
                </a:solidFill>
                <a:latin typeface="Montserrat"/>
              </a:rPr>
              <a:t>1994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689601" y="3494926"/>
            <a:ext cx="707162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0"/>
              </a:lnSpc>
            </a:pPr>
            <a:r>
              <a:rPr lang="en-US" sz="2200" dirty="0">
                <a:solidFill>
                  <a:srgbClr val="FFFFFF"/>
                </a:solidFill>
                <a:latin typeface="Montserrat"/>
              </a:rPr>
              <a:t>1995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811589" y="3521418"/>
            <a:ext cx="681530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0"/>
              </a:lnSpc>
            </a:pPr>
            <a:r>
              <a:rPr lang="en-US" sz="2200" dirty="0">
                <a:solidFill>
                  <a:srgbClr val="FFFFFF"/>
                </a:solidFill>
                <a:latin typeface="Montserrat"/>
              </a:rPr>
              <a:t>1998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873376" y="3494926"/>
            <a:ext cx="685330" cy="397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0"/>
              </a:lnSpc>
            </a:pPr>
            <a:r>
              <a:rPr lang="en-US" sz="2200">
                <a:solidFill>
                  <a:srgbClr val="FFFFFF"/>
                </a:solidFill>
                <a:latin typeface="Montserrat"/>
              </a:rPr>
              <a:t>2020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27182" y="2238375"/>
            <a:ext cx="1705737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9"/>
              </a:lnSpc>
            </a:pPr>
            <a:r>
              <a:rPr lang="en-US" sz="1700">
                <a:solidFill>
                  <a:srgbClr val="545454"/>
                </a:solidFill>
                <a:latin typeface="Arimo"/>
              </a:rPr>
              <a:t>Implantação do Programa Bahia I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232601" y="4633475"/>
            <a:ext cx="1553057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9"/>
              </a:lnSpc>
            </a:pPr>
            <a:r>
              <a:rPr lang="en-US" sz="1700">
                <a:solidFill>
                  <a:srgbClr val="545454"/>
                </a:solidFill>
                <a:latin typeface="Arimo"/>
              </a:rPr>
              <a:t>Avaliação banco KfW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85659" y="1652575"/>
            <a:ext cx="2856112" cy="11798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9"/>
              </a:lnSpc>
            </a:pPr>
            <a:r>
              <a:rPr lang="en-US" sz="1700" b="1" dirty="0">
                <a:solidFill>
                  <a:srgbClr val="545454"/>
                </a:solidFill>
                <a:latin typeface="Arimo"/>
              </a:rPr>
              <a:t>GT KWF/CERB/MUNICÍPIOS </a:t>
            </a:r>
            <a:r>
              <a:rPr lang="en-US" sz="1700" dirty="0" err="1">
                <a:solidFill>
                  <a:srgbClr val="545454"/>
                </a:solidFill>
                <a:latin typeface="Arimo"/>
              </a:rPr>
              <a:t>Criação</a:t>
            </a:r>
            <a:r>
              <a:rPr lang="en-US" sz="1700" dirty="0">
                <a:solidFill>
                  <a:srgbClr val="545454"/>
                </a:solidFill>
                <a:latin typeface="Arimo"/>
              </a:rPr>
              <a:t> da Central de </a:t>
            </a:r>
            <a:r>
              <a:rPr lang="en-US" sz="1700" dirty="0" err="1">
                <a:solidFill>
                  <a:srgbClr val="545454"/>
                </a:solidFill>
                <a:latin typeface="Arimo"/>
              </a:rPr>
              <a:t>Associações</a:t>
            </a:r>
            <a:r>
              <a:rPr lang="en-US" sz="1700" dirty="0">
                <a:solidFill>
                  <a:srgbClr val="545454"/>
                </a:solidFill>
                <a:latin typeface="Arimo"/>
              </a:rPr>
              <a:t> - </a:t>
            </a:r>
            <a:r>
              <a:rPr lang="en-US" sz="1700" b="1" dirty="0" err="1">
                <a:solidFill>
                  <a:srgbClr val="54545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mo"/>
              </a:rPr>
              <a:t>Seabra</a:t>
            </a:r>
            <a:r>
              <a:rPr lang="en-US" sz="1700" dirty="0">
                <a:solidFill>
                  <a:srgbClr val="545454"/>
                </a:solidFill>
                <a:latin typeface="Arimo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188480" y="4671575"/>
            <a:ext cx="2412719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9"/>
              </a:lnSpc>
            </a:pPr>
            <a:r>
              <a:rPr lang="en-US" sz="1700" dirty="0" err="1">
                <a:solidFill>
                  <a:srgbClr val="545454"/>
                </a:solidFill>
                <a:latin typeface="Arimo"/>
              </a:rPr>
              <a:t>Criação</a:t>
            </a:r>
            <a:r>
              <a:rPr lang="en-US" sz="1700" dirty="0">
                <a:solidFill>
                  <a:srgbClr val="545454"/>
                </a:solidFill>
                <a:latin typeface="Arimo"/>
              </a:rPr>
              <a:t> da Central de </a:t>
            </a:r>
            <a:r>
              <a:rPr lang="en-US" sz="1700" dirty="0" err="1">
                <a:solidFill>
                  <a:srgbClr val="545454"/>
                </a:solidFill>
                <a:latin typeface="Arimo"/>
              </a:rPr>
              <a:t>Associações</a:t>
            </a:r>
            <a:r>
              <a:rPr lang="en-US" sz="1700" dirty="0">
                <a:solidFill>
                  <a:srgbClr val="545454"/>
                </a:solidFill>
                <a:latin typeface="Arimo"/>
              </a:rPr>
              <a:t> - </a:t>
            </a:r>
            <a:r>
              <a:rPr lang="en-US" sz="1700" b="1" dirty="0" err="1">
                <a:solidFill>
                  <a:srgbClr val="545454"/>
                </a:solidFill>
                <a:latin typeface="Arimo"/>
              </a:rPr>
              <a:t>Jacobina</a:t>
            </a:r>
            <a:r>
              <a:rPr lang="en-US" sz="1700" b="1" dirty="0">
                <a:solidFill>
                  <a:srgbClr val="545454"/>
                </a:solidFill>
                <a:latin typeface="Arimo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97080" y="2238375"/>
            <a:ext cx="2281114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299"/>
              </a:lnSpc>
            </a:pPr>
            <a:r>
              <a:rPr lang="en-US" sz="1700" dirty="0" err="1">
                <a:solidFill>
                  <a:srgbClr val="545454"/>
                </a:solidFill>
                <a:latin typeface="Arimo"/>
              </a:rPr>
              <a:t>Criação</a:t>
            </a:r>
            <a:r>
              <a:rPr lang="en-US" sz="1700" dirty="0">
                <a:solidFill>
                  <a:srgbClr val="545454"/>
                </a:solidFill>
                <a:latin typeface="Arimo"/>
              </a:rPr>
              <a:t> da Central de </a:t>
            </a:r>
            <a:r>
              <a:rPr lang="en-US" sz="1700" dirty="0" err="1">
                <a:solidFill>
                  <a:srgbClr val="545454"/>
                </a:solidFill>
                <a:latin typeface="Arimo"/>
              </a:rPr>
              <a:t>Associações</a:t>
            </a:r>
            <a:r>
              <a:rPr lang="en-US" sz="1700" dirty="0">
                <a:solidFill>
                  <a:srgbClr val="545454"/>
                </a:solidFill>
                <a:latin typeface="Arimo"/>
              </a:rPr>
              <a:t> - </a:t>
            </a:r>
            <a:r>
              <a:rPr lang="en-US" sz="1700" b="1" dirty="0" err="1">
                <a:solidFill>
                  <a:srgbClr val="54545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mo"/>
              </a:rPr>
              <a:t>Caetité</a:t>
            </a:r>
            <a:r>
              <a:rPr lang="en-US" sz="1700" dirty="0">
                <a:solidFill>
                  <a:srgbClr val="545454"/>
                </a:solidFill>
                <a:latin typeface="Arimo"/>
              </a:rPr>
              <a:t> </a:t>
            </a:r>
          </a:p>
        </p:txBody>
      </p:sp>
      <p:sp>
        <p:nvSpPr>
          <p:cNvPr id="17" name="CaixaDeTexto 16"/>
          <p:cNvSpPr txBox="1"/>
          <p:nvPr/>
        </p:nvSpPr>
        <p:spPr>
          <a:xfrm rot="10800000" flipV="1">
            <a:off x="3232602" y="1128693"/>
            <a:ext cx="2304596" cy="38471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0954" tIns="30477" rIns="60954" bIns="30477" rtlCol="0">
            <a:spAutoFit/>
          </a:bodyPr>
          <a:lstStyle/>
          <a:p>
            <a:r>
              <a:rPr lang="pt-BR" dirty="0" smtClean="0"/>
              <a:t> </a:t>
            </a:r>
            <a:r>
              <a:rPr lang="pt-BR" sz="2100" b="1" dirty="0">
                <a:solidFill>
                  <a:schemeClr val="accent1"/>
                </a:solidFill>
              </a:rPr>
              <a:t>LINHA DO TEMPO</a:t>
            </a:r>
          </a:p>
        </p:txBody>
      </p:sp>
      <p:sp>
        <p:nvSpPr>
          <p:cNvPr id="18" name="Freeform 2"/>
          <p:cNvSpPr/>
          <p:nvPr/>
        </p:nvSpPr>
        <p:spPr>
          <a:xfrm>
            <a:off x="10644068" y="45478"/>
            <a:ext cx="1524000" cy="1397000"/>
          </a:xfrm>
          <a:custGeom>
            <a:avLst/>
            <a:gdLst/>
            <a:ahLst/>
            <a:cxnLst/>
            <a:rect l="l" t="t" r="r" b="b"/>
            <a:pathLst>
              <a:path w="2667000" h="3009900">
                <a:moveTo>
                  <a:pt x="0" y="0"/>
                </a:moveTo>
                <a:lnTo>
                  <a:pt x="2667000" y="0"/>
                </a:lnTo>
                <a:lnTo>
                  <a:pt x="2667000" y="3009900"/>
                </a:lnTo>
                <a:lnTo>
                  <a:pt x="0" y="30099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9" name="Retângulo 18"/>
          <p:cNvSpPr/>
          <p:nvPr/>
        </p:nvSpPr>
        <p:spPr>
          <a:xfrm>
            <a:off x="254002" y="5371307"/>
            <a:ext cx="11685450" cy="12311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60954" tIns="30477" rIns="60954" bIns="30477">
            <a:spAutoFit/>
          </a:bodyPr>
          <a:lstStyle/>
          <a:p>
            <a:pPr algn="just"/>
            <a:r>
              <a:rPr lang="pt-BR" sz="1900" dirty="0"/>
              <a:t>Um ano após a conclusão das obras do Programa Bahia I, o </a:t>
            </a:r>
            <a:r>
              <a:rPr lang="pt-BR" sz="1900" dirty="0" err="1"/>
              <a:t>KfW</a:t>
            </a:r>
            <a:r>
              <a:rPr lang="pt-BR" sz="1900" dirty="0"/>
              <a:t> realizou uma avaliação do funcionamento dos sistemas, consequentemente em novembro de 1994 em discussões entre o </a:t>
            </a:r>
            <a:r>
              <a:rPr lang="pt-BR" sz="1900" dirty="0" err="1" smtClean="0"/>
              <a:t>KfW</a:t>
            </a:r>
            <a:r>
              <a:rPr lang="pt-BR" sz="1900" dirty="0" smtClean="0"/>
              <a:t>, CERB </a:t>
            </a:r>
            <a:r>
              <a:rPr lang="pt-BR" sz="1900" dirty="0"/>
              <a:t>e a Consultora foi debatida a </a:t>
            </a:r>
            <a:r>
              <a:rPr lang="pt-BR" sz="19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criação de uma entidade que deveria assumir a manutenção dos sistemas através de pagamento de taxas de manutenção</a:t>
            </a:r>
            <a:r>
              <a:rPr lang="pt-BR" b="1" dirty="0" smtClean="0"/>
              <a:t>.</a:t>
            </a:r>
            <a:endParaRPr lang="pt-BR" b="1" dirty="0"/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352" y="198572"/>
            <a:ext cx="2916003" cy="8295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</p:pic>
    </p:spTree>
    <p:extLst>
      <p:ext uri="{BB962C8B-B14F-4D97-AF65-F5344CB8AC3E}">
        <p14:creationId xmlns:p14="http://schemas.microsoft.com/office/powerpoint/2010/main" val="178717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4093826" y="157904"/>
            <a:ext cx="7259974" cy="6570341"/>
            <a:chOff x="4093826" y="157904"/>
            <a:chExt cx="7259974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4093826" y="157904"/>
              <a:ext cx="5878810" cy="6570341"/>
              <a:chOff x="4093826" y="157904"/>
              <a:chExt cx="587881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4093826" y="157904"/>
                <a:ext cx="4829311" cy="6570341"/>
                <a:chOff x="4093826" y="157904"/>
                <a:chExt cx="4829311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4093826" y="157904"/>
                  <a:ext cx="2916003" cy="6539393"/>
                  <a:chOff x="4093826" y="157904"/>
                  <a:chExt cx="2916003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pic>
                <p:nvPicPr>
                  <p:cNvPr id="19" name="Imagem 18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093826" y="157904"/>
                    <a:ext cx="2916003" cy="82959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3"/>
                  </a:fontRef>
                </p:style>
              </p:pic>
            </p:grpSp>
          </p:grpSp>
        </p:grpSp>
      </p:grpSp>
      <p:sp>
        <p:nvSpPr>
          <p:cNvPr id="18" name="Freeform 3"/>
          <p:cNvSpPr/>
          <p:nvPr/>
        </p:nvSpPr>
        <p:spPr>
          <a:xfrm>
            <a:off x="4093826" y="3324593"/>
            <a:ext cx="6921174" cy="1334068"/>
          </a:xfrm>
          <a:custGeom>
            <a:avLst/>
            <a:gdLst/>
            <a:ahLst/>
            <a:cxnLst/>
            <a:rect l="l" t="t" r="r" b="b"/>
            <a:pathLst>
              <a:path w="13277850" h="2905125">
                <a:moveTo>
                  <a:pt x="0" y="0"/>
                </a:moveTo>
                <a:lnTo>
                  <a:pt x="13277850" y="0"/>
                </a:lnTo>
                <a:lnTo>
                  <a:pt x="13277850" y="2905125"/>
                </a:lnTo>
                <a:lnTo>
                  <a:pt x="0" y="29051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2" name="Freeform 4"/>
          <p:cNvSpPr/>
          <p:nvPr/>
        </p:nvSpPr>
        <p:spPr>
          <a:xfrm>
            <a:off x="1237975" y="3429000"/>
            <a:ext cx="1973675" cy="1125255"/>
          </a:xfrm>
          <a:custGeom>
            <a:avLst/>
            <a:gdLst/>
            <a:ahLst/>
            <a:cxnLst/>
            <a:rect l="l" t="t" r="r" b="b"/>
            <a:pathLst>
              <a:path w="2667000" h="3009900">
                <a:moveTo>
                  <a:pt x="0" y="0"/>
                </a:moveTo>
                <a:lnTo>
                  <a:pt x="2667000" y="0"/>
                </a:lnTo>
                <a:lnTo>
                  <a:pt x="2667000" y="3009900"/>
                </a:lnTo>
                <a:lnTo>
                  <a:pt x="0" y="30099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3" name="TextBox 7"/>
          <p:cNvSpPr txBox="1"/>
          <p:nvPr/>
        </p:nvSpPr>
        <p:spPr>
          <a:xfrm>
            <a:off x="1397726" y="4876294"/>
            <a:ext cx="1933304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mo"/>
              </a:rPr>
              <a:t>BAHIA</a:t>
            </a:r>
          </a:p>
          <a:p>
            <a:pPr algn="l"/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occhi"/>
              </a:rPr>
              <a:t> 1995</a:t>
            </a:r>
            <a:endParaRPr lang="en-US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occhi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4096074" y="4876295"/>
            <a:ext cx="2343916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mo"/>
              </a:rPr>
              <a:t>CEARÁ</a:t>
            </a:r>
          </a:p>
          <a:p>
            <a:pPr algn="ctr"/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occhi"/>
              </a:rPr>
              <a:t>1996</a:t>
            </a:r>
            <a:endParaRPr lang="en-US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occhi"/>
            </a:endParaRPr>
          </a:p>
        </p:txBody>
      </p:sp>
      <p:sp>
        <p:nvSpPr>
          <p:cNvPr id="25" name="TextBox 9"/>
          <p:cNvSpPr txBox="1"/>
          <p:nvPr/>
        </p:nvSpPr>
        <p:spPr>
          <a:xfrm>
            <a:off x="7262949" y="4876294"/>
            <a:ext cx="1833736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mo"/>
              </a:rPr>
              <a:t>PIAUÍ</a:t>
            </a:r>
          </a:p>
          <a:p>
            <a:pPr algn="l"/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occhi"/>
              </a:rPr>
              <a:t>2005</a:t>
            </a:r>
          </a:p>
        </p:txBody>
      </p:sp>
      <p:sp>
        <p:nvSpPr>
          <p:cNvPr id="26" name="TextBox 10"/>
          <p:cNvSpPr txBox="1"/>
          <p:nvPr/>
        </p:nvSpPr>
        <p:spPr>
          <a:xfrm>
            <a:off x="8562204" y="4876294"/>
            <a:ext cx="2791596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mo"/>
              </a:rPr>
              <a:t>PERNAMBUCO</a:t>
            </a:r>
          </a:p>
          <a:p>
            <a:pPr algn="ctr"/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occhi"/>
              </a:rPr>
              <a:t>2021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489166" y="1436913"/>
            <a:ext cx="8796978" cy="7078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0000"/>
                </a:solidFill>
                <a:latin typeface="Arimo Bold"/>
              </a:rPr>
              <a:t>  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MODELO DE GESTÃO NO  BRASIL 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09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Agrupar 25">
            <a:extLst>
              <a:ext uri="{FF2B5EF4-FFF2-40B4-BE49-F238E27FC236}">
                <a16:creationId xmlns="" xmlns:a16="http://schemas.microsoft.com/office/drawing/2014/main" id="{19F53861-83D1-4F9E-A46C-3EDB987BD8E3}"/>
              </a:ext>
            </a:extLst>
          </p:cNvPr>
          <p:cNvGrpSpPr/>
          <p:nvPr/>
        </p:nvGrpSpPr>
        <p:grpSpPr>
          <a:xfrm>
            <a:off x="2438400" y="246423"/>
            <a:ext cx="7112000" cy="806314"/>
            <a:chOff x="1456888" y="641997"/>
            <a:chExt cx="6258771" cy="806314"/>
          </a:xfrm>
        </p:grpSpPr>
        <p:sp>
          <p:nvSpPr>
            <p:cNvPr id="30" name="Retângulo de cantos arredondados 10">
              <a:extLst>
                <a:ext uri="{FF2B5EF4-FFF2-40B4-BE49-F238E27FC236}">
                  <a16:creationId xmlns="" xmlns:a16="http://schemas.microsoft.com/office/drawing/2014/main" id="{067A16BE-96AB-4F65-8963-0DFDB61758CE}"/>
                </a:ext>
              </a:extLst>
            </p:cNvPr>
            <p:cNvSpPr/>
            <p:nvPr/>
          </p:nvSpPr>
          <p:spPr>
            <a:xfrm>
              <a:off x="1456888" y="641997"/>
              <a:ext cx="6258771" cy="806314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 dirty="0">
                <a:solidFill>
                  <a:srgbClr val="0070C0"/>
                </a:solidFill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="" xmlns:a16="http://schemas.microsoft.com/office/drawing/2014/main" id="{4D0AE405-9B49-475C-958B-6D1FCB867CFD}"/>
                </a:ext>
              </a:extLst>
            </p:cNvPr>
            <p:cNvSpPr txBox="1">
              <a:spLocks/>
            </p:cNvSpPr>
            <p:nvPr/>
          </p:nvSpPr>
          <p:spPr>
            <a:xfrm>
              <a:off x="1685252" y="851743"/>
              <a:ext cx="5630223" cy="452552"/>
            </a:xfrm>
            <a:prstGeom prst="rect">
              <a:avLst/>
            </a:prstGeom>
          </p:spPr>
          <p:txBody>
            <a:bodyPr vert="horz" lIns="51435" tIns="25718" rIns="51435" bIns="25718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0"/>
                </a:spcBef>
              </a:pPr>
              <a:r>
                <a:rPr lang="pt-BR" sz="2500" b="1" dirty="0">
                  <a:ln w="1905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ESTRUTURA </a:t>
              </a:r>
              <a:r>
                <a:rPr lang="pt-BR" sz="2700" b="1" dirty="0">
                  <a:ln w="1905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ORGANIZACIONAL</a:t>
              </a:r>
            </a:p>
            <a:p>
              <a:pPr>
                <a:spcBef>
                  <a:spcPts val="0"/>
                </a:spcBef>
              </a:pPr>
              <a:endParaRPr lang="pt-BR" altLang="pt-BR" sz="2500" b="1" dirty="0">
                <a:ln w="1905"/>
                <a:solidFill>
                  <a:schemeClr val="bg1"/>
                </a:solidFill>
                <a:latin typeface="Arial" pitchFamily="34" charset="0"/>
                <a:ea typeface="Segoe UI" pitchFamily="34" charset="0"/>
                <a:cs typeface="Arial" pitchFamily="34" charset="0"/>
              </a:endParaRPr>
            </a:p>
          </p:txBody>
        </p:sp>
      </p:grpSp>
      <p:sp>
        <p:nvSpPr>
          <p:cNvPr id="9" name="Título 1"/>
          <p:cNvSpPr txBox="1">
            <a:spLocks/>
          </p:cNvSpPr>
          <p:nvPr/>
        </p:nvSpPr>
        <p:spPr>
          <a:xfrm>
            <a:off x="1083736" y="246423"/>
            <a:ext cx="10519833" cy="1143000"/>
          </a:xfrm>
          <a:prstGeom prst="rect">
            <a:avLst/>
          </a:prstGeom>
        </p:spPr>
        <p:txBody>
          <a:bodyPr lIns="108845" tIns="54423" rIns="108845" bIns="54423" anchor="ctr"/>
          <a:lstStyle>
            <a:defPPr>
              <a:defRPr lang="pt-BR"/>
            </a:defPPr>
            <a:lvl1pPr eaLnBrk="1" fontAlgn="auto" hangingPunct="1">
              <a:spcAft>
                <a:spcPts val="0"/>
              </a:spcAft>
              <a:defRPr sz="36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pt-BR" sz="3300" b="1" dirty="0">
              <a:solidFill>
                <a:srgbClr val="0070C0"/>
              </a:solidFill>
            </a:endParaRPr>
          </a:p>
        </p:txBody>
      </p:sp>
      <p:cxnSp>
        <p:nvCxnSpPr>
          <p:cNvPr id="12" name="Conector reto 11"/>
          <p:cNvCxnSpPr/>
          <p:nvPr/>
        </p:nvCxnSpPr>
        <p:spPr>
          <a:xfrm>
            <a:off x="3139018" y="3772937"/>
            <a:ext cx="71035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6360584" y="4133851"/>
            <a:ext cx="0" cy="14398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10132483" y="4631533"/>
            <a:ext cx="0" cy="6032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>
            <a:off x="3056468" y="4602958"/>
            <a:ext cx="0" cy="6032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ângulo de cantos arredondados 15"/>
          <p:cNvSpPr/>
          <p:nvPr/>
        </p:nvSpPr>
        <p:spPr>
          <a:xfrm>
            <a:off x="1373717" y="4853783"/>
            <a:ext cx="3310467" cy="49053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845" tIns="54423" rIns="108845" bIns="54423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2100" b="1" kern="0" dirty="0">
                <a:solidFill>
                  <a:sysClr val="window" lastClr="FFFFFF"/>
                </a:solidFill>
                <a:latin typeface="Calibri"/>
              </a:rPr>
              <a:t>COORDENAÇÃO ADM</a:t>
            </a:r>
          </a:p>
        </p:txBody>
      </p:sp>
      <p:sp>
        <p:nvSpPr>
          <p:cNvPr id="21" name="Retângulo de cantos arredondados 20"/>
          <p:cNvSpPr/>
          <p:nvPr/>
        </p:nvSpPr>
        <p:spPr>
          <a:xfrm>
            <a:off x="1665819" y="2144714"/>
            <a:ext cx="3280833" cy="427037"/>
          </a:xfrm>
          <a:prstGeom prst="roundRect">
            <a:avLst/>
          </a:prstGeom>
          <a:solidFill>
            <a:srgbClr val="0070C0"/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lIns="108845" tIns="54423" rIns="108845" bIns="54423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1900" b="1" kern="0" dirty="0">
                <a:solidFill>
                  <a:sysClr val="window" lastClr="FFFFFF"/>
                </a:solidFill>
                <a:latin typeface="Calibri"/>
              </a:rPr>
              <a:t>CONSELHO FISCAL</a:t>
            </a:r>
          </a:p>
        </p:txBody>
      </p:sp>
      <p:sp>
        <p:nvSpPr>
          <p:cNvPr id="22" name="Retângulo de cantos arredondados 21"/>
          <p:cNvSpPr/>
          <p:nvPr/>
        </p:nvSpPr>
        <p:spPr>
          <a:xfrm>
            <a:off x="7831667" y="2049464"/>
            <a:ext cx="3263901" cy="427037"/>
          </a:xfrm>
          <a:prstGeom prst="roundRect">
            <a:avLst/>
          </a:prstGeom>
          <a:solidFill>
            <a:srgbClr val="0070C0"/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lIns="108845" tIns="54423" rIns="108845" bIns="54423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1900" b="1" kern="0" dirty="0">
                <a:solidFill>
                  <a:sysClr val="window" lastClr="FFFFFF"/>
                </a:solidFill>
                <a:latin typeface="Calibri"/>
              </a:rPr>
              <a:t>CONSELHO DE GESTAO </a:t>
            </a:r>
          </a:p>
        </p:txBody>
      </p:sp>
      <p:sp>
        <p:nvSpPr>
          <p:cNvPr id="23" name="Retângulo de cantos arredondados 22"/>
          <p:cNvSpPr/>
          <p:nvPr/>
        </p:nvSpPr>
        <p:spPr>
          <a:xfrm>
            <a:off x="4747685" y="4860925"/>
            <a:ext cx="3541184" cy="49530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845" tIns="54423" rIns="108845" bIns="54423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2100" b="1" kern="0" dirty="0">
                <a:solidFill>
                  <a:sysClr val="window" lastClr="FFFFFF"/>
                </a:solidFill>
                <a:latin typeface="Calibri"/>
              </a:rPr>
              <a:t>COORDENAÇÃO TECNICA</a:t>
            </a:r>
          </a:p>
        </p:txBody>
      </p:sp>
      <p:sp>
        <p:nvSpPr>
          <p:cNvPr id="24" name="Retângulo de cantos arredondados 23"/>
          <p:cNvSpPr/>
          <p:nvPr/>
        </p:nvSpPr>
        <p:spPr>
          <a:xfrm>
            <a:off x="8401050" y="4864102"/>
            <a:ext cx="3462867" cy="50323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845" tIns="54423" rIns="108845" bIns="54423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2100" b="1" kern="0" dirty="0">
                <a:solidFill>
                  <a:sysClr val="window" lastClr="FFFFFF"/>
                </a:solidFill>
                <a:latin typeface="Calibri"/>
              </a:rPr>
              <a:t>COORDENAÇÃO SOCIAL</a:t>
            </a:r>
          </a:p>
        </p:txBody>
      </p:sp>
      <p:cxnSp>
        <p:nvCxnSpPr>
          <p:cNvPr id="14349" name="Conector reto 63"/>
          <p:cNvCxnSpPr>
            <a:cxnSpLocks noChangeShapeType="1"/>
            <a:stCxn id="32" idx="0"/>
          </p:cNvCxnSpPr>
          <p:nvPr/>
        </p:nvCxnSpPr>
        <p:spPr bwMode="auto">
          <a:xfrm flipH="1">
            <a:off x="6360585" y="1412877"/>
            <a:ext cx="19049" cy="2720975"/>
          </a:xfrm>
          <a:prstGeom prst="line">
            <a:avLst/>
          </a:prstGeom>
          <a:noFill/>
          <a:ln w="1587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0" name="Conector reto 64"/>
          <p:cNvCxnSpPr>
            <a:cxnSpLocks noChangeShapeType="1"/>
          </p:cNvCxnSpPr>
          <p:nvPr/>
        </p:nvCxnSpPr>
        <p:spPr bwMode="auto">
          <a:xfrm>
            <a:off x="4921251" y="2354263"/>
            <a:ext cx="1422400" cy="0"/>
          </a:xfrm>
          <a:prstGeom prst="line">
            <a:avLst/>
          </a:prstGeom>
          <a:noFill/>
          <a:ln w="1587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CaixaDeTexto 32"/>
          <p:cNvSpPr txBox="1"/>
          <p:nvPr/>
        </p:nvSpPr>
        <p:spPr>
          <a:xfrm rot="16200000">
            <a:off x="-387349" y="2016125"/>
            <a:ext cx="2413000" cy="774700"/>
          </a:xfrm>
          <a:prstGeom prst="rect">
            <a:avLst/>
          </a:prstGeom>
          <a:noFill/>
        </p:spPr>
        <p:txBody>
          <a:bodyPr lIns="108845" tIns="54423" rIns="108845" bIns="54423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2100" b="1" kern="0" dirty="0">
                <a:solidFill>
                  <a:srgbClr val="0070C0"/>
                </a:solidFill>
              </a:rPr>
              <a:t>ORGANOGRAMA SOCIAL</a:t>
            </a:r>
          </a:p>
        </p:txBody>
      </p:sp>
      <p:sp>
        <p:nvSpPr>
          <p:cNvPr id="28" name="CaixaDeTexto 34"/>
          <p:cNvSpPr txBox="1"/>
          <p:nvPr/>
        </p:nvSpPr>
        <p:spPr>
          <a:xfrm rot="16200000">
            <a:off x="-580758" y="4521466"/>
            <a:ext cx="2808287" cy="766233"/>
          </a:xfrm>
          <a:prstGeom prst="rect">
            <a:avLst/>
          </a:prstGeom>
          <a:noFill/>
        </p:spPr>
        <p:txBody>
          <a:bodyPr lIns="108845" tIns="54423" rIns="108845" bIns="54423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1900" b="1" kern="0" dirty="0"/>
              <a:t>ORGANOGRAMA OPERACIONAL</a:t>
            </a:r>
          </a:p>
        </p:txBody>
      </p:sp>
      <p:sp>
        <p:nvSpPr>
          <p:cNvPr id="29" name="Retângulo de cantos arredondados 28"/>
          <p:cNvSpPr/>
          <p:nvPr/>
        </p:nvSpPr>
        <p:spPr>
          <a:xfrm>
            <a:off x="4343403" y="2830663"/>
            <a:ext cx="3668183" cy="436563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845" tIns="54423" rIns="108845" bIns="54423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2100" b="1" kern="0" dirty="0">
                <a:solidFill>
                  <a:sysClr val="window" lastClr="FFFFFF"/>
                </a:solidFill>
                <a:latin typeface="Calibri"/>
              </a:rPr>
              <a:t>GERÊNCIA GERAL</a:t>
            </a:r>
          </a:p>
        </p:txBody>
      </p:sp>
      <p:cxnSp>
        <p:nvCxnSpPr>
          <p:cNvPr id="14355" name="Conector reto 70"/>
          <p:cNvCxnSpPr>
            <a:cxnSpLocks noChangeShapeType="1"/>
          </p:cNvCxnSpPr>
          <p:nvPr/>
        </p:nvCxnSpPr>
        <p:spPr bwMode="auto">
          <a:xfrm flipV="1">
            <a:off x="6385985" y="2259013"/>
            <a:ext cx="1447800" cy="0"/>
          </a:xfrm>
          <a:prstGeom prst="line">
            <a:avLst/>
          </a:prstGeom>
          <a:noFill/>
          <a:ln w="1587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Retângulo de cantos arredondados 31"/>
          <p:cNvSpPr/>
          <p:nvPr/>
        </p:nvSpPr>
        <p:spPr>
          <a:xfrm>
            <a:off x="4747685" y="1412876"/>
            <a:ext cx="3263901" cy="442913"/>
          </a:xfrm>
          <a:prstGeom prst="roundRect">
            <a:avLst/>
          </a:prstGeom>
          <a:solidFill>
            <a:srgbClr val="0070C0"/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lIns="108845" tIns="54423" rIns="108845" bIns="54423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2100" b="1" kern="0" dirty="0">
                <a:solidFill>
                  <a:sysClr val="window" lastClr="FFFFFF"/>
                </a:solidFill>
                <a:latin typeface="Calibri"/>
              </a:rPr>
              <a:t>ASSEMBLEIA GERAL</a:t>
            </a:r>
          </a:p>
        </p:txBody>
      </p:sp>
      <p:sp>
        <p:nvSpPr>
          <p:cNvPr id="33" name="CaixaDeTexto 86"/>
          <p:cNvSpPr txBox="1">
            <a:spLocks noChangeArrowheads="1"/>
          </p:cNvSpPr>
          <p:nvPr/>
        </p:nvSpPr>
        <p:spPr bwMode="auto">
          <a:xfrm>
            <a:off x="7761817" y="3620537"/>
            <a:ext cx="3403601" cy="42806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108845" tIns="54423" rIns="108845" bIns="5442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t-BR" altLang="pt-BR" b="1" dirty="0">
                <a:solidFill>
                  <a:schemeClr val="bg1"/>
                </a:solidFill>
                <a:latin typeface="Gill Sans MT" panose="020B0502020104020203" pitchFamily="34" charset="0"/>
              </a:rPr>
              <a:t>Assessoria Jurídica</a:t>
            </a:r>
          </a:p>
        </p:txBody>
      </p:sp>
      <p:cxnSp>
        <p:nvCxnSpPr>
          <p:cNvPr id="36" name="Conector reto 35"/>
          <p:cNvCxnSpPr/>
          <p:nvPr/>
        </p:nvCxnSpPr>
        <p:spPr>
          <a:xfrm>
            <a:off x="3028951" y="4546600"/>
            <a:ext cx="71035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ixaDeTexto 86"/>
          <p:cNvSpPr txBox="1">
            <a:spLocks noChangeArrowheads="1"/>
          </p:cNvSpPr>
          <p:nvPr/>
        </p:nvSpPr>
        <p:spPr bwMode="auto">
          <a:xfrm>
            <a:off x="1814383" y="3609975"/>
            <a:ext cx="3481917" cy="42806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108845" tIns="54423" rIns="108845" bIns="5442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t-BR" altLang="pt-BR" b="1" dirty="0">
                <a:solidFill>
                  <a:schemeClr val="bg1"/>
                </a:solidFill>
                <a:latin typeface="Gill Sans MT" panose="020B0502020104020203" pitchFamily="34" charset="0"/>
              </a:rPr>
              <a:t>Assessoria Contábil</a:t>
            </a:r>
          </a:p>
        </p:txBody>
      </p:sp>
      <p:sp>
        <p:nvSpPr>
          <p:cNvPr id="34" name="CaixaDeTexto 34"/>
          <p:cNvSpPr txBox="1"/>
          <p:nvPr/>
        </p:nvSpPr>
        <p:spPr>
          <a:xfrm rot="16200000">
            <a:off x="-580758" y="4521466"/>
            <a:ext cx="2808287" cy="766233"/>
          </a:xfrm>
          <a:prstGeom prst="rect">
            <a:avLst/>
          </a:prstGeom>
          <a:noFill/>
        </p:spPr>
        <p:txBody>
          <a:bodyPr lIns="108845" tIns="54423" rIns="108845" bIns="54423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1900" b="1" kern="0" dirty="0"/>
              <a:t>ORGANOGRAMA OPERACIONAL</a:t>
            </a:r>
          </a:p>
        </p:txBody>
      </p:sp>
      <p:sp>
        <p:nvSpPr>
          <p:cNvPr id="43" name="CaixaDeTexto 34"/>
          <p:cNvSpPr txBox="1"/>
          <p:nvPr/>
        </p:nvSpPr>
        <p:spPr>
          <a:xfrm rot="16200000">
            <a:off x="-580758" y="4521466"/>
            <a:ext cx="2808287" cy="766233"/>
          </a:xfrm>
          <a:prstGeom prst="rect">
            <a:avLst/>
          </a:prstGeom>
          <a:noFill/>
        </p:spPr>
        <p:txBody>
          <a:bodyPr lIns="108845" tIns="54423" rIns="108845" bIns="54423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1900" b="1" kern="0" dirty="0"/>
              <a:t>ORGANOGRAMA OPERACIONAL</a:t>
            </a:r>
          </a:p>
        </p:txBody>
      </p:sp>
      <p:sp>
        <p:nvSpPr>
          <p:cNvPr id="31" name="Retângulo de cantos arredondados 30"/>
          <p:cNvSpPr/>
          <p:nvPr/>
        </p:nvSpPr>
        <p:spPr>
          <a:xfrm>
            <a:off x="1604834" y="6139659"/>
            <a:ext cx="2812653" cy="49053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845" tIns="54423" rIns="108845" bIns="54423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1300" b="1" kern="0" dirty="0">
                <a:solidFill>
                  <a:sysClr val="window" lastClr="FFFFFF"/>
                </a:solidFill>
                <a:latin typeface="Calibri"/>
              </a:rPr>
              <a:t>AUX. ADMINISTRATIVO II</a:t>
            </a:r>
          </a:p>
        </p:txBody>
      </p:sp>
      <p:sp>
        <p:nvSpPr>
          <p:cNvPr id="35" name="Retângulo de cantos arredondados 34"/>
          <p:cNvSpPr/>
          <p:nvPr/>
        </p:nvSpPr>
        <p:spPr>
          <a:xfrm>
            <a:off x="1604834" y="5576095"/>
            <a:ext cx="2812653" cy="49053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845" tIns="54423" rIns="108845" bIns="54423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1300" b="1" kern="0" dirty="0">
                <a:solidFill>
                  <a:sysClr val="window" lastClr="FFFFFF"/>
                </a:solidFill>
                <a:latin typeface="Calibri"/>
              </a:rPr>
              <a:t>AUX. ADMINISTRATIVO I</a:t>
            </a:r>
          </a:p>
        </p:txBody>
      </p:sp>
      <p:sp>
        <p:nvSpPr>
          <p:cNvPr id="39" name="Retângulo de cantos arredondados 38"/>
          <p:cNvSpPr/>
          <p:nvPr/>
        </p:nvSpPr>
        <p:spPr>
          <a:xfrm>
            <a:off x="4796369" y="5573713"/>
            <a:ext cx="3310467" cy="49053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845" tIns="54423" rIns="108845" bIns="54423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1300" b="1" kern="0" dirty="0">
                <a:solidFill>
                  <a:sysClr val="window" lastClr="FFFFFF"/>
                </a:solidFill>
                <a:latin typeface="Calibri"/>
              </a:rPr>
              <a:t>TÉNCICO EM MANUNTEÇÃO </a:t>
            </a:r>
          </a:p>
        </p:txBody>
      </p:sp>
      <p:sp>
        <p:nvSpPr>
          <p:cNvPr id="40" name="Retângulo de cantos arredondados 39"/>
          <p:cNvSpPr/>
          <p:nvPr/>
        </p:nvSpPr>
        <p:spPr>
          <a:xfrm>
            <a:off x="8477250" y="5649121"/>
            <a:ext cx="3310467" cy="49053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845" tIns="54423" rIns="108845" bIns="54423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1300" b="1" kern="0" dirty="0">
                <a:solidFill>
                  <a:sysClr val="window" lastClr="FFFFFF"/>
                </a:solidFill>
                <a:latin typeface="Calibri"/>
              </a:rPr>
              <a:t>AGENTE DESENVOLVIMENTO COMUNITARIO  </a:t>
            </a:r>
          </a:p>
        </p:txBody>
      </p:sp>
      <p:sp>
        <p:nvSpPr>
          <p:cNvPr id="41" name="Retângulo de cantos arredondados 40"/>
          <p:cNvSpPr/>
          <p:nvPr/>
        </p:nvSpPr>
        <p:spPr>
          <a:xfrm>
            <a:off x="4785783" y="6142834"/>
            <a:ext cx="3310467" cy="49053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845" tIns="54423" rIns="108845" bIns="54423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1300" b="1" kern="0" dirty="0">
                <a:solidFill>
                  <a:sysClr val="window" lastClr="FFFFFF"/>
                </a:solidFill>
                <a:latin typeface="Calibri"/>
              </a:rPr>
              <a:t>AUX . TÉCNICO </a:t>
            </a:r>
          </a:p>
        </p:txBody>
      </p:sp>
    </p:spTree>
    <p:extLst>
      <p:ext uri="{BB962C8B-B14F-4D97-AF65-F5344CB8AC3E}">
        <p14:creationId xmlns:p14="http://schemas.microsoft.com/office/powerpoint/2010/main" val="198892157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1" y="0"/>
            <a:ext cx="12191999" cy="6962503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4598125" y="2991394"/>
            <a:ext cx="4498559" cy="2664824"/>
          </a:xfrm>
        </p:spPr>
        <p:txBody>
          <a:bodyPr>
            <a:normAutofit/>
          </a:bodyPr>
          <a:lstStyle/>
          <a:p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6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Reajuste</a:t>
            </a:r>
            <a:r>
              <a:rPr lang="en-US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16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tarifa</a:t>
            </a:r>
            <a:r>
              <a:rPr lang="en-US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285750" indent="-285750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Venda de bens</a:t>
            </a:r>
          </a:p>
          <a:p>
            <a:pPr marL="285750" indent="-285750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6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Inclusão</a:t>
            </a:r>
            <a:r>
              <a:rPr lang="en-US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ou</a:t>
            </a:r>
            <a:r>
              <a:rPr lang="en-US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exclusão</a:t>
            </a:r>
            <a:r>
              <a:rPr lang="en-US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16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Coparticipes</a:t>
            </a:r>
            <a:r>
              <a:rPr lang="en-US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Escolha</a:t>
            </a:r>
            <a:r>
              <a:rPr lang="en-US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da </a:t>
            </a:r>
            <a:r>
              <a:rPr lang="en-US" sz="16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Diretoria</a:t>
            </a:r>
            <a:r>
              <a:rPr lang="en-US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e </a:t>
            </a:r>
            <a:r>
              <a:rPr lang="en-US" sz="16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Conselho</a:t>
            </a:r>
            <a:r>
              <a:rPr lang="en-US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Fiscal </a:t>
            </a:r>
            <a:r>
              <a:rPr lang="en-US" sz="16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Aprovação</a:t>
            </a:r>
            <a:r>
              <a:rPr lang="en-US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das </a:t>
            </a:r>
            <a:r>
              <a:rPr lang="en-US" sz="16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contas</a:t>
            </a:r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6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Alteração</a:t>
            </a:r>
            <a:r>
              <a:rPr lang="en-US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do </a:t>
            </a:r>
            <a:r>
              <a:rPr lang="en-US" sz="16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Estatuto</a:t>
            </a:r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8" name="Freeform 2"/>
          <p:cNvSpPr/>
          <p:nvPr/>
        </p:nvSpPr>
        <p:spPr>
          <a:xfrm flipH="1">
            <a:off x="391886" y="2625634"/>
            <a:ext cx="3701939" cy="3239589"/>
          </a:xfrm>
          <a:custGeom>
            <a:avLst/>
            <a:gdLst/>
            <a:ahLst/>
            <a:cxnLst/>
            <a:rect l="l" t="t" r="r" b="b"/>
            <a:pathLst>
              <a:path w="9300286" h="6000750">
                <a:moveTo>
                  <a:pt x="0" y="0"/>
                </a:moveTo>
                <a:lnTo>
                  <a:pt x="9300286" y="0"/>
                </a:lnTo>
                <a:lnTo>
                  <a:pt x="9300286" y="6000750"/>
                </a:lnTo>
                <a:lnTo>
                  <a:pt x="0" y="60007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7946" t="-11501" r="-80908" b="-85"/>
            </a:stretch>
          </a:blipFill>
        </p:spPr>
      </p:sp>
      <p:sp>
        <p:nvSpPr>
          <p:cNvPr id="2" name="CaixaDeTexto 1"/>
          <p:cNvSpPr txBox="1"/>
          <p:nvPr/>
        </p:nvSpPr>
        <p:spPr>
          <a:xfrm>
            <a:off x="914400" y="1541417"/>
            <a:ext cx="5790145" cy="7078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ASSEMBLEIA GERAL 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3238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anilo\Documents\istockphoto-483480177-1024x1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10412"/>
            <a:ext cx="4114800" cy="2154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Danilo\Documents\images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285" y="2935603"/>
            <a:ext cx="4064000" cy="2725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eform 2"/>
          <p:cNvSpPr/>
          <p:nvPr/>
        </p:nvSpPr>
        <p:spPr>
          <a:xfrm>
            <a:off x="10609217" y="2929874"/>
            <a:ext cx="1066800" cy="901700"/>
          </a:xfrm>
          <a:custGeom>
            <a:avLst/>
            <a:gdLst/>
            <a:ahLst/>
            <a:cxnLst/>
            <a:rect l="l" t="t" r="r" b="b"/>
            <a:pathLst>
              <a:path w="2667000" h="3009900">
                <a:moveTo>
                  <a:pt x="0" y="0"/>
                </a:moveTo>
                <a:lnTo>
                  <a:pt x="2667000" y="0"/>
                </a:lnTo>
                <a:lnTo>
                  <a:pt x="2667000" y="3009900"/>
                </a:lnTo>
                <a:lnTo>
                  <a:pt x="0" y="30099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Google Shape;558;p24"/>
          <p:cNvSpPr txBox="1"/>
          <p:nvPr/>
        </p:nvSpPr>
        <p:spPr>
          <a:xfrm>
            <a:off x="7184571" y="1802674"/>
            <a:ext cx="4245429" cy="104640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spcFirstLastPara="1" wrap="square" lIns="60944" tIns="30464" rIns="60944" bIns="30464" anchor="t" anchorCtr="0">
            <a:spAutoFit/>
          </a:bodyPr>
          <a:lstStyle/>
          <a:p>
            <a:pPr marL="228577" indent="-228577">
              <a:buClr>
                <a:srgbClr val="000000"/>
              </a:buClr>
              <a:buSzPts val="1800"/>
              <a:buFont typeface="Arial" pitchFamily="34" charset="0"/>
              <a:buChar char="•"/>
            </a:pPr>
            <a:r>
              <a:rPr lang="pt-BR" sz="1600" b="1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Reunião trimestral para avaliação do balanço das contas das Central;</a:t>
            </a:r>
            <a:endParaRPr sz="1600" b="1" dirty="0">
              <a:latin typeface="Arial" pitchFamily="34" charset="0"/>
              <a:cs typeface="Arial" pitchFamily="34" charset="0"/>
            </a:endParaRPr>
          </a:p>
          <a:p>
            <a:pPr marL="228577" indent="-228577">
              <a:buClr>
                <a:srgbClr val="000000"/>
              </a:buClr>
              <a:buSzPts val="1800"/>
              <a:buFont typeface="Arial" pitchFamily="34" charset="0"/>
              <a:buChar char="•"/>
            </a:pPr>
            <a:r>
              <a:rPr lang="pt-BR" sz="1600" b="1" dirty="0">
                <a:latin typeface="Arial" pitchFamily="34" charset="0"/>
                <a:cs typeface="Arial" pitchFamily="34" charset="0"/>
                <a:sym typeface="Calibri"/>
              </a:rPr>
              <a:t> </a:t>
            </a:r>
            <a:r>
              <a:rPr lang="pt-BR" sz="1600" b="1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Encaminhar parecer para Aprovação    das   Contas da Central;</a:t>
            </a:r>
            <a:endParaRPr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6635931" y="546034"/>
            <a:ext cx="5352869" cy="1046434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/>
          <a:p>
            <a:pPr algn="ctr"/>
            <a:endParaRPr lang="pt-BR" sz="3200" b="1" u="sng" dirty="0"/>
          </a:p>
          <a:p>
            <a:pPr algn="ctr"/>
            <a:r>
              <a:rPr lang="pt-BR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CONSELHO FISCAL </a:t>
            </a:r>
          </a:p>
        </p:txBody>
      </p:sp>
      <p:sp>
        <p:nvSpPr>
          <p:cNvPr id="12" name="TextBox 7"/>
          <p:cNvSpPr txBox="1"/>
          <p:nvPr/>
        </p:nvSpPr>
        <p:spPr>
          <a:xfrm>
            <a:off x="4232366" y="3560423"/>
            <a:ext cx="2403565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1600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Presidente</a:t>
            </a: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>
              <a:lnSpc>
                <a:spcPts val="2600"/>
              </a:lnSpc>
            </a:pP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Vice-</a:t>
            </a:r>
            <a:r>
              <a:rPr lang="en-US" sz="1600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Presidente</a:t>
            </a: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1ºTesoureiro 2ºTesoureiro 1ºSecretário 2ºSecretário</a:t>
            </a:r>
          </a:p>
          <a:p>
            <a:pPr algn="ctr">
              <a:lnSpc>
                <a:spcPts val="2600"/>
              </a:lnSpc>
            </a:pP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3ºSecretário</a:t>
            </a:r>
          </a:p>
          <a:p>
            <a:pPr algn="ctr">
              <a:lnSpc>
                <a:spcPts val="2600"/>
              </a:lnSpc>
            </a:pPr>
            <a:endParaRPr lang="en-US" sz="19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3" name="CaixaDeTexto 12"/>
          <p:cNvSpPr txBox="1"/>
          <p:nvPr/>
        </p:nvSpPr>
        <p:spPr>
          <a:xfrm rot="10800000" flipH="1" flipV="1">
            <a:off x="522514" y="5503636"/>
            <a:ext cx="1661379" cy="1046434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/>
          <a:p>
            <a:r>
              <a:rPr lang="pt-BR" sz="1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PREFEITURA </a:t>
            </a:r>
          </a:p>
          <a:p>
            <a:r>
              <a:rPr lang="pt-BR" sz="1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SHIS </a:t>
            </a:r>
          </a:p>
          <a:p>
            <a:r>
              <a:rPr lang="pt-BR" sz="1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CERB </a:t>
            </a:r>
          </a:p>
          <a:p>
            <a:r>
              <a:rPr lang="pt-BR" sz="1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EMBASA </a:t>
            </a:r>
          </a:p>
        </p:txBody>
      </p:sp>
      <p:sp>
        <p:nvSpPr>
          <p:cNvPr id="14" name="CaixaDeTexto 13"/>
          <p:cNvSpPr txBox="1"/>
          <p:nvPr/>
        </p:nvSpPr>
        <p:spPr>
          <a:xfrm flipH="1">
            <a:off x="156752" y="3252652"/>
            <a:ext cx="4180116" cy="307771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/>
          <a:p>
            <a:r>
              <a:rPr lang="pt-BR" sz="1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COMPOSTO POR 11 MEMBROS </a:t>
            </a:r>
          </a:p>
        </p:txBody>
      </p:sp>
      <p:sp>
        <p:nvSpPr>
          <p:cNvPr id="15" name="TextBox 6"/>
          <p:cNvSpPr txBox="1"/>
          <p:nvPr/>
        </p:nvSpPr>
        <p:spPr>
          <a:xfrm>
            <a:off x="1353203" y="321613"/>
            <a:ext cx="7255220" cy="44884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51"/>
              </a:lnSpc>
            </a:pPr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ESTRUTURA ORGANIZACONAL </a:t>
            </a:r>
            <a:endParaRPr lang="en-US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-406400" y="990600"/>
            <a:ext cx="6265505" cy="553998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/>
          <a:p>
            <a:pPr algn="ctr"/>
            <a:r>
              <a:rPr lang="pt-BR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CONSELHO DE GESTÃO  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339014" y="1913692"/>
            <a:ext cx="5350586" cy="1046434"/>
          </a:xfrm>
          <a:prstGeom prst="rect">
            <a:avLst/>
          </a:prstGeom>
        </p:spPr>
        <p:txBody>
          <a:bodyPr wrap="square" lIns="60954" tIns="30477" rIns="60954" bIns="30477">
            <a:spAutoFit/>
          </a:bodyPr>
          <a:lstStyle/>
          <a:p>
            <a:pPr marL="228577" indent="-228577">
              <a:buClr>
                <a:srgbClr val="000000"/>
              </a:buClr>
              <a:buFont typeface="Arial" pitchFamily="34" charset="0"/>
              <a:buChar char="•"/>
              <a:tabLst>
                <a:tab pos="0" algn="l"/>
                <a:tab pos="298530" algn="l"/>
                <a:tab pos="597780" algn="l"/>
                <a:tab pos="897270" algn="l"/>
                <a:tab pos="1196760" algn="l"/>
                <a:tab pos="1496250" algn="l"/>
                <a:tab pos="1795740" algn="l"/>
                <a:tab pos="2095230" algn="l"/>
                <a:tab pos="2394721" algn="l"/>
                <a:tab pos="2694211" algn="l"/>
                <a:tab pos="2993701" algn="l"/>
                <a:tab pos="3293191" algn="l"/>
                <a:tab pos="3592681" algn="l"/>
                <a:tab pos="3892171" algn="l"/>
                <a:tab pos="4191661" algn="l"/>
                <a:tab pos="4491151" algn="l"/>
                <a:tab pos="4790641" algn="l"/>
                <a:tab pos="5090131" algn="l"/>
                <a:tab pos="5389621" algn="l"/>
                <a:tab pos="5689111" algn="l"/>
                <a:tab pos="5988601" algn="l"/>
              </a:tabLst>
            </a:pPr>
            <a:r>
              <a:rPr lang="pt-BR" sz="1600" b="1" spc="-7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Órgão superior da hierarquia administrativa.</a:t>
            </a:r>
          </a:p>
          <a:p>
            <a:pPr marL="228577" indent="-228577">
              <a:lnSpc>
                <a:spcPct val="150000"/>
              </a:lnSpc>
              <a:buClr>
                <a:srgbClr val="000000"/>
              </a:buClr>
              <a:buFont typeface="Arial" pitchFamily="34" charset="0"/>
              <a:buChar char="•"/>
              <a:tabLst>
                <a:tab pos="0" algn="l"/>
                <a:tab pos="298530" algn="l"/>
                <a:tab pos="597780" algn="l"/>
                <a:tab pos="897270" algn="l"/>
                <a:tab pos="1196760" algn="l"/>
                <a:tab pos="1496250" algn="l"/>
                <a:tab pos="1795740" algn="l"/>
                <a:tab pos="2095230" algn="l"/>
                <a:tab pos="2394721" algn="l"/>
                <a:tab pos="2694211" algn="l"/>
                <a:tab pos="2993701" algn="l"/>
                <a:tab pos="3293191" algn="l"/>
                <a:tab pos="3592681" algn="l"/>
                <a:tab pos="3892171" algn="l"/>
                <a:tab pos="4191661" algn="l"/>
                <a:tab pos="4491151" algn="l"/>
                <a:tab pos="4790641" algn="l"/>
                <a:tab pos="5090131" algn="l"/>
                <a:tab pos="5389621" algn="l"/>
                <a:tab pos="5689111" algn="l"/>
                <a:tab pos="5988601" algn="l"/>
              </a:tabLst>
            </a:pPr>
            <a:r>
              <a:rPr lang="pt-BR" sz="1600" b="1" spc="-7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Decisão sobre assuntos de ordem econômica, social ou administrativa de interesse da CENTRAL, 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7184570" y="5661064"/>
            <a:ext cx="4321629" cy="661714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/>
          <a:p>
            <a:r>
              <a:rPr lang="pt-BR" sz="13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COMPOSTO POR 06 MENBROS</a:t>
            </a:r>
          </a:p>
          <a:p>
            <a:r>
              <a:rPr lang="pt-BR" sz="13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 TITULAR E 03 SUPLENTES </a:t>
            </a:r>
          </a:p>
          <a:p>
            <a:r>
              <a:rPr lang="pt-BR" sz="13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TODOS DE ASSOCIAÇÕES  </a:t>
            </a: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9972" y="6358756"/>
            <a:ext cx="1067656" cy="478027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0" y="6345061"/>
            <a:ext cx="875951" cy="480563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367" y="6358756"/>
            <a:ext cx="2045033" cy="499244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893" y="6307554"/>
            <a:ext cx="2269921" cy="45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94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xmlns="" id="{A81AD744-419F-EE91-16F4-6A7EB96D28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693" y="1286655"/>
            <a:ext cx="4548250" cy="3450614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115051" y="166029"/>
            <a:ext cx="7276285" cy="109260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1219170">
              <a:lnSpc>
                <a:spcPts val="3920"/>
              </a:lnSpc>
              <a:buClr>
                <a:srgbClr val="000000"/>
              </a:buClr>
              <a:defRPr/>
            </a:pPr>
            <a:r>
              <a:rPr lang="pt-BR" sz="28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  <a:sym typeface="Arial"/>
              </a:rPr>
              <a:t>PROPOSTA DE </a:t>
            </a:r>
          </a:p>
          <a:p>
            <a:pPr algn="ctr" defTabSz="1219170">
              <a:lnSpc>
                <a:spcPts val="3920"/>
              </a:lnSpc>
              <a:buClr>
                <a:srgbClr val="000000"/>
              </a:buClr>
              <a:defRPr/>
            </a:pPr>
            <a:r>
              <a:rPr lang="pt-BR" sz="28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  <a:sym typeface="Arial"/>
              </a:rPr>
              <a:t>CONSOLIDAÇÃO AO  </a:t>
            </a:r>
            <a:r>
              <a:rPr lang="pt-BR" sz="2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  <a:sym typeface="Arial"/>
              </a:rPr>
              <a:t>MODELO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145872" y="1918954"/>
            <a:ext cx="195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000000"/>
                </a:solidFill>
              </a:rPr>
              <a:t>JACOBINA</a:t>
            </a:r>
            <a:endParaRPr lang="pt-BR" b="1" dirty="0">
              <a:solidFill>
                <a:srgbClr val="00000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145872" y="2457701"/>
            <a:ext cx="183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SEABRA</a:t>
            </a:r>
            <a:endParaRPr lang="pt-BR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1567543" y="3161859"/>
            <a:ext cx="2244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CAETITE</a:t>
            </a:r>
            <a:endParaRPr lang="pt-BR" b="1" dirty="0"/>
          </a:p>
        </p:txBody>
      </p:sp>
      <p:pic>
        <p:nvPicPr>
          <p:cNvPr id="9" name="Picture 6" descr="C:\Users\Danilo\Desktop\AMA 2023\transferi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203" y="2288754"/>
            <a:ext cx="896669" cy="491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4E76007A-1AEE-4BC7-AA35-DC006D433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709" y="5659191"/>
            <a:ext cx="1496620" cy="1424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m 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01899" y="6113279"/>
            <a:ext cx="1115291" cy="48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Imagem 14">
            <a:extLst>
              <a:ext uri="{FF2B5EF4-FFF2-40B4-BE49-F238E27FC236}">
                <a16:creationId xmlns="" xmlns:a16="http://schemas.microsoft.com/office/drawing/2014/main" id="{41497E78-CCCF-4FE9-A071-6BA3FF72DB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1887" y="6214587"/>
            <a:ext cx="957643" cy="414632"/>
          </a:xfrm>
          <a:prstGeom prst="rect">
            <a:avLst/>
          </a:prstGeom>
        </p:spPr>
      </p:pic>
      <p:pic>
        <p:nvPicPr>
          <p:cNvPr id="3074" name="Picture 2" descr="C:\Users\Danilo\Desktop\AMA 2023\transferir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736" y="6038056"/>
            <a:ext cx="816957" cy="767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816F1736-2863-381C-9510-E50B3906B98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802" t="24032" r="3590" b="24032"/>
          <a:stretch/>
        </p:blipFill>
        <p:spPr>
          <a:xfrm>
            <a:off x="8316541" y="6113279"/>
            <a:ext cx="1456851" cy="572431"/>
          </a:xfrm>
          <a:prstGeom prst="rect">
            <a:avLst/>
          </a:prstGeom>
        </p:spPr>
      </p:pic>
      <p:pic>
        <p:nvPicPr>
          <p:cNvPr id="3076" name="Picture 4" descr="C:\Users\Danilo\Desktop\AMA 2023\transferir (2).jpe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0802" y="6129182"/>
            <a:ext cx="1213546" cy="470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xmlns="" id="{CDA06DFF-3755-DAD4-ED68-4FCE4D56134E}"/>
              </a:ext>
            </a:extLst>
          </p:cNvPr>
          <p:cNvSpPr/>
          <p:nvPr/>
        </p:nvSpPr>
        <p:spPr>
          <a:xfrm>
            <a:off x="1026263" y="6113279"/>
            <a:ext cx="1961334" cy="526210"/>
          </a:xfrm>
          <a:prstGeom prst="rect">
            <a:avLst/>
          </a:prstGeom>
          <a:blipFill dpi="0" rotWithShape="0">
            <a:blip r:embed="rId10"/>
            <a:srcRect/>
            <a:stretch>
              <a:fillRect t="1" b="-43166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t-BR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7172696" y="1888177"/>
            <a:ext cx="4061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 smtClean="0"/>
          </a:p>
          <a:p>
            <a:r>
              <a:rPr lang="pt-BR" dirty="0"/>
              <a:t> </a:t>
            </a:r>
          </a:p>
        </p:txBody>
      </p:sp>
      <p:sp>
        <p:nvSpPr>
          <p:cNvPr id="26" name="CaixaDeTexto 25"/>
          <p:cNvSpPr txBox="1"/>
          <p:nvPr/>
        </p:nvSpPr>
        <p:spPr>
          <a:xfrm>
            <a:off x="9334005" y="1918954"/>
            <a:ext cx="17456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/>
              <a:t> </a:t>
            </a:r>
            <a:endParaRPr lang="pt-BR" sz="1600" b="1" dirty="0"/>
          </a:p>
        </p:txBody>
      </p:sp>
      <p:sp>
        <p:nvSpPr>
          <p:cNvPr id="40" name="CaixaDeTexto 39"/>
          <p:cNvSpPr txBox="1"/>
          <p:nvPr/>
        </p:nvSpPr>
        <p:spPr>
          <a:xfrm>
            <a:off x="9619013" y="4186159"/>
            <a:ext cx="1460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/>
              <a:t> </a:t>
            </a:r>
            <a:endParaRPr lang="pt-BR" sz="1600" b="1" dirty="0"/>
          </a:p>
        </p:txBody>
      </p:sp>
      <p:sp>
        <p:nvSpPr>
          <p:cNvPr id="46" name="CaixaDeTexto 45"/>
          <p:cNvSpPr txBox="1"/>
          <p:nvPr/>
        </p:nvSpPr>
        <p:spPr>
          <a:xfrm>
            <a:off x="10390909" y="2303813"/>
            <a:ext cx="12369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 </a:t>
            </a:r>
            <a:endParaRPr lang="pt-BR" sz="1400" b="1" dirty="0"/>
          </a:p>
        </p:txBody>
      </p:sp>
      <p:sp>
        <p:nvSpPr>
          <p:cNvPr id="56" name="CaixaDeTexto 55"/>
          <p:cNvSpPr txBox="1"/>
          <p:nvPr/>
        </p:nvSpPr>
        <p:spPr>
          <a:xfrm>
            <a:off x="10390909" y="3241964"/>
            <a:ext cx="1187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59" name="CaixaDeTexto 58"/>
          <p:cNvSpPr txBox="1"/>
          <p:nvPr/>
        </p:nvSpPr>
        <p:spPr>
          <a:xfrm>
            <a:off x="10349345" y="4186159"/>
            <a:ext cx="1358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 </a:t>
            </a:r>
            <a:endParaRPr lang="pt-BR" dirty="0"/>
          </a:p>
        </p:txBody>
      </p:sp>
      <p:graphicFrame>
        <p:nvGraphicFramePr>
          <p:cNvPr id="67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0072630"/>
              </p:ext>
            </p:extLst>
          </p:nvPr>
        </p:nvGraphicFramePr>
        <p:xfrm>
          <a:off x="6340200" y="2743200"/>
          <a:ext cx="4406969" cy="2688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pic>
        <p:nvPicPr>
          <p:cNvPr id="68" name="Picture 2">
            <a:extLst>
              <a:ext uri="{FF2B5EF4-FFF2-40B4-BE49-F238E27FC236}">
                <a16:creationId xmlns:a16="http://schemas.microsoft.com/office/drawing/2014/main" xmlns="" id="{003B0E89-1B1B-4C51-B6A8-C68C8221FA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6" t="22198" r="44504" b="14224"/>
          <a:stretch/>
        </p:blipFill>
        <p:spPr bwMode="auto">
          <a:xfrm>
            <a:off x="6391960" y="2757964"/>
            <a:ext cx="973775" cy="8077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" name="Picture 2">
            <a:extLst>
              <a:ext uri="{FF2B5EF4-FFF2-40B4-BE49-F238E27FC236}">
                <a16:creationId xmlns:a16="http://schemas.microsoft.com/office/drawing/2014/main" xmlns="" id="{003B0E89-1B1B-4C51-B6A8-C68C8221FA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6" t="22198" r="44504" b="14224"/>
          <a:stretch/>
        </p:blipFill>
        <p:spPr bwMode="auto">
          <a:xfrm>
            <a:off x="6415712" y="3659012"/>
            <a:ext cx="973775" cy="8077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" name="Picture 2">
            <a:extLst>
              <a:ext uri="{FF2B5EF4-FFF2-40B4-BE49-F238E27FC236}">
                <a16:creationId xmlns:a16="http://schemas.microsoft.com/office/drawing/2014/main" xmlns="" id="{003B0E89-1B1B-4C51-B6A8-C68C8221FA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6" t="22198" r="44504" b="14224"/>
          <a:stretch/>
        </p:blipFill>
        <p:spPr bwMode="auto">
          <a:xfrm>
            <a:off x="6391961" y="4555491"/>
            <a:ext cx="973775" cy="8077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" name="CaixaDeTexto 61"/>
          <p:cNvSpPr txBox="1"/>
          <p:nvPr/>
        </p:nvSpPr>
        <p:spPr>
          <a:xfrm>
            <a:off x="5817190" y="1842009"/>
            <a:ext cx="5779695" cy="830997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pt-B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CRIAÇÃO DE NOVAS SETE CENTRAIS NA BAHIA </a:t>
            </a:r>
            <a:endParaRPr lang="pt-B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7" name="Imagem 2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255" y="166029"/>
            <a:ext cx="2916003" cy="8295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</p:pic>
      <p:sp>
        <p:nvSpPr>
          <p:cNvPr id="28" name="CaixaDeTexto 27"/>
          <p:cNvSpPr txBox="1"/>
          <p:nvPr/>
        </p:nvSpPr>
        <p:spPr>
          <a:xfrm>
            <a:off x="87291" y="4901616"/>
            <a:ext cx="5976836" cy="92333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PROJEÇÃO DE LIGAÇÕES PARA AS NOVAS CENTRAIS – BAHIA </a:t>
            </a:r>
          </a:p>
          <a:p>
            <a:pPr algn="ctr"/>
            <a:endParaRPr lang="pt-BR" b="1" dirty="0"/>
          </a:p>
          <a:p>
            <a:pPr algn="ctr"/>
            <a:r>
              <a:rPr lang="pt-BR" b="1" dirty="0" smtClean="0"/>
              <a:t>51.000 LIGAÇÕES BENEFICIANDO 174.000 PESSOAS  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96736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4" name="Picture 2" descr="C:\Users\Danilo\Documents\thumbnail_PHOTO-2024-09-17-15-46-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29" y="1554685"/>
            <a:ext cx="10293531" cy="4690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36" name="CaixaDeTexto 35"/>
          <p:cNvSpPr txBox="1"/>
          <p:nvPr/>
        </p:nvSpPr>
        <p:spPr>
          <a:xfrm>
            <a:off x="394886" y="908354"/>
            <a:ext cx="9013372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3600" b="1" dirty="0" smtClean="0"/>
              <a:t>                   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NÚMEROS CENTRAL BAHIA 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tângulo de cantos arredondados 21"/>
          <p:cNvSpPr/>
          <p:nvPr/>
        </p:nvSpPr>
        <p:spPr>
          <a:xfrm>
            <a:off x="7084108" y="1689942"/>
            <a:ext cx="3735864" cy="679269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Retângulo de cantos arredondados 36"/>
          <p:cNvSpPr/>
          <p:nvPr/>
        </p:nvSpPr>
        <p:spPr>
          <a:xfrm>
            <a:off x="7762637" y="2503462"/>
            <a:ext cx="3735864" cy="67926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de cantos arredondados 37"/>
          <p:cNvSpPr/>
          <p:nvPr/>
        </p:nvSpPr>
        <p:spPr>
          <a:xfrm>
            <a:off x="7900620" y="4907334"/>
            <a:ext cx="4291379" cy="118602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 de cantos arredondados 38"/>
          <p:cNvSpPr/>
          <p:nvPr/>
        </p:nvSpPr>
        <p:spPr>
          <a:xfrm>
            <a:off x="7321338" y="3263951"/>
            <a:ext cx="4173839" cy="679269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de cantos arredondados 39"/>
          <p:cNvSpPr/>
          <p:nvPr/>
        </p:nvSpPr>
        <p:spPr>
          <a:xfrm>
            <a:off x="8146706" y="3981215"/>
            <a:ext cx="3735864" cy="67926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/>
          <p:cNvSpPr txBox="1"/>
          <p:nvPr/>
        </p:nvSpPr>
        <p:spPr>
          <a:xfrm>
            <a:off x="7691564" y="1829522"/>
            <a:ext cx="33390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chemeClr val="bg1"/>
                </a:solidFill>
              </a:rPr>
              <a:t>228 ASSOCIAÇÕES </a:t>
            </a:r>
            <a:endParaRPr lang="pt-BR" sz="2000" b="1" dirty="0">
              <a:solidFill>
                <a:schemeClr val="bg1"/>
              </a:solidFill>
            </a:endParaRPr>
          </a:p>
        </p:txBody>
      </p:sp>
      <p:sp>
        <p:nvSpPr>
          <p:cNvPr id="41" name="CaixaDeTexto 40"/>
          <p:cNvSpPr txBox="1"/>
          <p:nvPr/>
        </p:nvSpPr>
        <p:spPr>
          <a:xfrm>
            <a:off x="8365792" y="2643042"/>
            <a:ext cx="32976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chemeClr val="bg1"/>
                </a:solidFill>
              </a:rPr>
              <a:t>537 COMUNIDADES </a:t>
            </a:r>
            <a:endParaRPr lang="pt-BR" sz="2000" b="1" dirty="0">
              <a:solidFill>
                <a:schemeClr val="bg1"/>
              </a:solidFill>
            </a:endParaRPr>
          </a:p>
        </p:txBody>
      </p:sp>
      <p:sp>
        <p:nvSpPr>
          <p:cNvPr id="42" name="CaixaDeTexto 41"/>
          <p:cNvSpPr txBox="1"/>
          <p:nvPr/>
        </p:nvSpPr>
        <p:spPr>
          <a:xfrm>
            <a:off x="7537267" y="3213815"/>
            <a:ext cx="3748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</a:rPr>
              <a:t>167 SISTEMAS DE ABASTECIMENTO DE ÁGUA </a:t>
            </a:r>
            <a:endParaRPr lang="pt-BR" sz="2000" b="1" dirty="0">
              <a:solidFill>
                <a:schemeClr val="bg1"/>
              </a:solidFill>
            </a:endParaRPr>
          </a:p>
        </p:txBody>
      </p:sp>
      <p:sp>
        <p:nvSpPr>
          <p:cNvPr id="43" name="CaixaDeTexto 42"/>
          <p:cNvSpPr txBox="1"/>
          <p:nvPr/>
        </p:nvSpPr>
        <p:spPr>
          <a:xfrm>
            <a:off x="8412480" y="4135125"/>
            <a:ext cx="36053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chemeClr val="bg1"/>
                </a:solidFill>
              </a:rPr>
              <a:t>37.800 LIGAÇÕES DOMICILIARES </a:t>
            </a:r>
            <a:endParaRPr lang="pt-BR" sz="2000" b="1" dirty="0">
              <a:solidFill>
                <a:schemeClr val="bg1"/>
              </a:solidFill>
            </a:endParaRPr>
          </a:p>
        </p:txBody>
      </p:sp>
      <p:sp>
        <p:nvSpPr>
          <p:cNvPr id="44" name="CaixaDeTexto 43"/>
          <p:cNvSpPr txBox="1"/>
          <p:nvPr/>
        </p:nvSpPr>
        <p:spPr>
          <a:xfrm>
            <a:off x="8412480" y="5016137"/>
            <a:ext cx="4023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solidFill>
                  <a:srgbClr val="C00000"/>
                </a:solidFill>
              </a:rPr>
              <a:t>143.000 PESSOAS ATENDIDAS </a:t>
            </a:r>
            <a:endParaRPr lang="pt-BR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41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anilo\Documents\PHOTO-2024-04-30-21-02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959" y="25401"/>
            <a:ext cx="5131041" cy="3169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 flipH="1">
            <a:off x="914401" y="1295402"/>
            <a:ext cx="2133600" cy="553998"/>
          </a:xfrm>
          <a:prstGeom prst="rect">
            <a:avLst/>
          </a:prstGeom>
        </p:spPr>
        <p:txBody>
          <a:bodyPr wrap="square" lIns="60954" tIns="30477" rIns="60954" bIns="30477">
            <a:spAutoFit/>
          </a:bodyPr>
          <a:lstStyle/>
          <a:p>
            <a:pPr algn="ctr"/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Associação </a:t>
            </a:r>
          </a:p>
          <a:p>
            <a:pPr algn="ctr"/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Comunitária</a:t>
            </a:r>
          </a:p>
        </p:txBody>
      </p:sp>
      <p:pic>
        <p:nvPicPr>
          <p:cNvPr id="5" name="Picture 2" descr="https://attachment.outlook.live.net/owa/MSA%3Adaanilomoreira%40hotmail.com/service.svc/s/GetAttachmentThumbnail?id=AQMkADAwATY3ZmYAZS1iNGE5LWVjOTMtMDACLTAwCgBGAAAD5l4mmBNtvk6%2Bk8%2Br4bW6fQcAFrIz9xhwwUG0JmnvJ00SPAAAAgEMAAAAFrIz9xhwwUG0JmnvJ00SPAAFDZiqtQAAAAESABAA%2FqUv3Fe54kOU6IUbjG5vWQ%3D%3D&amp;thumbnailType=2&amp;isc=1&amp;token=eyJhbGciOiJSUzI1NiIsImtpZCI6IjMwODE3OUNFNUY0QjUyRTc4QjJEQjg5NjZCQUY0RUNDMzcyN0FFRUUiLCJ0eXAiOiJKV1QiLCJ4NXQiOiJNSUY1emw5TFV1ZUxMYmlXYTY5T3pEY25ydTQifQ.eyJvcmlnaW4iOiJodHRwczovL291dGxvb2subGl2ZS5jb20iLCJ1YyI6Ijk2YzViZmZiMDkxODRlZjVhMDMwNmFmMjJjZGZkNjE3IiwidmVyIjoiRXhjaGFuZ2UuQ2FsbGJhY2suVjEiLCJhcHBjdHhzZW5kZXIiOiJPd2FEb3dubG9hZEA4NGRmOWU3Zi1lOWY2LTQwYWYtYjQzNS1hYWFhYWFhYWFhYWEiLCJpc3NyaW5nIjoiV1ciLCJhcHBjdHgiOiJ7XCJtc2V4Y2hwcm90XCI6XCJvd2FcIixcInB1aWRcIjpcIjE4Mjk1ODE3ODk3MTk2OTlcIixcInNjb3BlXCI6XCJPd2FEb3dubG9hZFwiLFwib2lkXCI6XCIwMDA2N2ZmZS1iNGE5LWVjOTMtMDAwMC0wMDAwMDAwMDAwMDBcIixcInByaW1hcnlzaWRcIjpcIlMtMS0yODI3LTQyNTk4Mi0zMDMxMDM1MDI3XCJ9IiwibmJmIjoxNjIwMzg5MzY4LCJleHAiOjE2MjAzODk5NjgsImlzcyI6IjAwMDAwMDAyLTAwMDAtMGZmMS1jZTAwLTAwMDAwMDAwMDAwMEA4NGRmOWU3Zi1lOWY2LTQwYWYtYjQzNS1hYWFhYWFhYWFhYWEiLCJhdWQiOiIwMDAwMDAwMi0wMDAwLTBmZjEtY2UwMC0wMDAwMDAwMDAwMDAvYXR0YWNobWVudC5vdXRsb29rLmxpdmUubmV0QDg0ZGY5ZTdmLWU5ZjYtNDBhZi1iNDM1LWFhYWFhYWFhYWFhYSIsImhhcHAiOiJvd2EifQ.SdWzxUp9A97zotz6AXVGwUPjZgiwzP3be2FDKtpl2IcaSeRcpf-2osdRHtsjxUXx_txIRYq0ZFmrvfvZRr0HbyWR4m2OanNd_ZY51oGm5rtaSgm9miIlrr9otuCbXdQU3QHZb9Xb_sau4B46oOKs267OUgVfFulqNjNtHXT2pkqgX5WTnUj8oFO384LEhJofQbKw7EUFGESY5KNl61H7NJ7zOHTCRGcPliep6xEG_7uAbDs2TOb2DPTmm7IZA0piw0lfA1h44V5ifbvKPvzaT7dSql9khEifAQ_HkEODtn9Sr5Vm2wLjxi3MC0XA2siNSTN3WIsFHw6e26ZPoue0RA&amp;X-OWA-CANARY=1vO59seKk0q4G6JXPU3yhjD-URBREdkYGakprUKnSq0X9yIxFQfI8PBef-YWmI5A5BeIkQQGlcc.&amp;owa=outlook.live.com&amp;scriptVer=20210426004.07&amp;animation=tr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194405"/>
            <a:ext cx="4724401" cy="363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luxograma: Fita perfurada 3"/>
          <p:cNvSpPr/>
          <p:nvPr/>
        </p:nvSpPr>
        <p:spPr>
          <a:xfrm rot="16200000">
            <a:off x="2286002" y="749297"/>
            <a:ext cx="6857999" cy="5334001"/>
          </a:xfrm>
          <a:prstGeom prst="flowChartPunchedTape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152401" y="1849400"/>
            <a:ext cx="3200401" cy="800219"/>
          </a:xfrm>
          <a:prstGeom prst="rect">
            <a:avLst/>
          </a:prstGeom>
        </p:spPr>
        <p:txBody>
          <a:bodyPr wrap="square" lIns="60954" tIns="30477" rIns="60954" bIns="30477">
            <a:spAutoFit/>
          </a:bodyPr>
          <a:lstStyle/>
          <a:p>
            <a:pPr algn="just"/>
            <a:r>
              <a:rPr lang="en-US" sz="1600" dirty="0">
                <a:solidFill>
                  <a:srgbClr val="1919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rgbClr val="191919"/>
                </a:solidFill>
                <a:latin typeface="Arial" pitchFamily="34" charset="0"/>
                <a:cs typeface="Arial" pitchFamily="34" charset="0"/>
              </a:rPr>
              <a:t>Gerência</a:t>
            </a:r>
            <a:r>
              <a:rPr lang="en-US" sz="1600" dirty="0" smtClean="0">
                <a:solidFill>
                  <a:srgbClr val="1919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>
                <a:solidFill>
                  <a:srgbClr val="191919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n-US" sz="1600" dirty="0" err="1">
                <a:solidFill>
                  <a:srgbClr val="191919"/>
                </a:solidFill>
                <a:latin typeface="Arial" pitchFamily="34" charset="0"/>
                <a:cs typeface="Arial" pitchFamily="34" charset="0"/>
              </a:rPr>
              <a:t>associação</a:t>
            </a:r>
            <a:r>
              <a:rPr lang="en-US" sz="1600" dirty="0">
                <a:solidFill>
                  <a:srgbClr val="191919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600" dirty="0" err="1">
                <a:solidFill>
                  <a:srgbClr val="191919"/>
                </a:solidFill>
                <a:latin typeface="Arial" pitchFamily="34" charset="0"/>
                <a:cs typeface="Arial" pitchFamily="34" charset="0"/>
              </a:rPr>
              <a:t>participa</a:t>
            </a:r>
            <a:r>
              <a:rPr lang="en-US" sz="1600" dirty="0">
                <a:solidFill>
                  <a:srgbClr val="191919"/>
                </a:solidFill>
                <a:latin typeface="Arial" pitchFamily="34" charset="0"/>
                <a:cs typeface="Arial" pitchFamily="34" charset="0"/>
              </a:rPr>
              <a:t> da </a:t>
            </a:r>
            <a:r>
              <a:rPr lang="en-US" sz="1600" dirty="0" err="1">
                <a:solidFill>
                  <a:srgbClr val="191919"/>
                </a:solidFill>
                <a:latin typeface="Arial" pitchFamily="34" charset="0"/>
                <a:cs typeface="Arial" pitchFamily="34" charset="0"/>
              </a:rPr>
              <a:t>gestão</a:t>
            </a:r>
            <a:r>
              <a:rPr lang="en-US" sz="1600" dirty="0">
                <a:solidFill>
                  <a:srgbClr val="191919"/>
                </a:solidFill>
                <a:latin typeface="Arial" pitchFamily="34" charset="0"/>
                <a:cs typeface="Arial" pitchFamily="34" charset="0"/>
              </a:rPr>
              <a:t> da Central, opera o </a:t>
            </a:r>
            <a:r>
              <a:rPr lang="en-US" sz="1600" dirty="0" err="1">
                <a:solidFill>
                  <a:srgbClr val="191919"/>
                </a:solidFill>
                <a:latin typeface="Arial" pitchFamily="34" charset="0"/>
                <a:cs typeface="Arial" pitchFamily="34" charset="0"/>
              </a:rPr>
              <a:t>Sistema</a:t>
            </a:r>
            <a:r>
              <a:rPr lang="en-US" sz="1600" dirty="0">
                <a:solidFill>
                  <a:srgbClr val="191919"/>
                </a:solidFill>
                <a:latin typeface="Arial" pitchFamily="34" charset="0"/>
                <a:cs typeface="Arial" pitchFamily="34" charset="0"/>
              </a:rPr>
              <a:t> local.</a:t>
            </a:r>
          </a:p>
        </p:txBody>
      </p:sp>
      <p:sp>
        <p:nvSpPr>
          <p:cNvPr id="9" name="Freeform 2"/>
          <p:cNvSpPr/>
          <p:nvPr/>
        </p:nvSpPr>
        <p:spPr>
          <a:xfrm>
            <a:off x="9162869" y="2465646"/>
            <a:ext cx="1625600" cy="1278943"/>
          </a:xfrm>
          <a:custGeom>
            <a:avLst/>
            <a:gdLst/>
            <a:ahLst/>
            <a:cxnLst/>
            <a:rect l="l" t="t" r="r" b="b"/>
            <a:pathLst>
              <a:path w="2667000" h="3009900">
                <a:moveTo>
                  <a:pt x="0" y="0"/>
                </a:moveTo>
                <a:lnTo>
                  <a:pt x="2667000" y="0"/>
                </a:lnTo>
                <a:lnTo>
                  <a:pt x="2667000" y="3009900"/>
                </a:lnTo>
                <a:lnTo>
                  <a:pt x="0" y="30099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Retângulo 9"/>
          <p:cNvSpPr/>
          <p:nvPr/>
        </p:nvSpPr>
        <p:spPr>
          <a:xfrm rot="10800000" flipV="1">
            <a:off x="8382002" y="4125487"/>
            <a:ext cx="3809997" cy="1785098"/>
          </a:xfrm>
          <a:prstGeom prst="rect">
            <a:avLst/>
          </a:prstGeom>
        </p:spPr>
        <p:txBody>
          <a:bodyPr wrap="square" lIns="60954" tIns="30477" rIns="60954" bIns="30477" anchor="ctr">
            <a:spAutoFit/>
          </a:bodyPr>
          <a:lstStyle/>
          <a:p>
            <a:pPr algn="just"/>
            <a:r>
              <a:rPr lang="pt-BR" sz="1600" dirty="0" smtClean="0">
                <a:latin typeface="Arial" pitchFamily="34" charset="0"/>
                <a:cs typeface="Arial" pitchFamily="34" charset="0"/>
                <a:sym typeface="Tahoma"/>
              </a:rPr>
              <a:t>faz o acompanhamento administrativo, social e técnico das comunidades e de seus sistemas, executa as manutenções eletromecânicas e hidráulicas, capacita a comunidade para a gestão do saneamento e </a:t>
            </a:r>
            <a:r>
              <a:rPr lang="pt-BR" sz="1600" dirty="0" err="1" smtClean="0">
                <a:latin typeface="Arial" pitchFamily="34" charset="0"/>
                <a:cs typeface="Arial" pitchFamily="34" charset="0"/>
                <a:sym typeface="Tahoma"/>
              </a:rPr>
              <a:t>empoderamento</a:t>
            </a:r>
            <a:r>
              <a:rPr lang="pt-BR" sz="1600" dirty="0" smtClean="0">
                <a:latin typeface="Arial" pitchFamily="34" charset="0"/>
                <a:cs typeface="Arial" pitchFamily="34" charset="0"/>
                <a:sym typeface="Tahoma"/>
              </a:rPr>
              <a:t> social e econômico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Elipse 11"/>
          <p:cNvSpPr/>
          <p:nvPr/>
        </p:nvSpPr>
        <p:spPr>
          <a:xfrm>
            <a:off x="4103510" y="2291549"/>
            <a:ext cx="2791181" cy="241639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pt-BR"/>
          </a:p>
        </p:txBody>
      </p:sp>
      <p:sp>
        <p:nvSpPr>
          <p:cNvPr id="13" name="CaixaDeTexto 12"/>
          <p:cNvSpPr txBox="1"/>
          <p:nvPr/>
        </p:nvSpPr>
        <p:spPr>
          <a:xfrm>
            <a:off x="4165600" y="3098264"/>
            <a:ext cx="2374900" cy="646325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/>
          <a:p>
            <a:pPr algn="ctr"/>
            <a:r>
              <a:rPr lang="pt-BR" sz="1900" b="1" dirty="0">
                <a:solidFill>
                  <a:schemeClr val="bg1"/>
                </a:solidFill>
              </a:rPr>
              <a:t>MODELO DE GESTÃO COMPARTILHADA </a:t>
            </a:r>
          </a:p>
        </p:txBody>
      </p:sp>
      <p:pic>
        <p:nvPicPr>
          <p:cNvPr id="17" name="Picture 4" descr="sinal de seta direcional em fundo transparente 18719207 PNG"/>
          <p:cNvPicPr>
            <a:picLocks noChangeAspect="1" noChangeArrowheads="1"/>
          </p:cNvPicPr>
          <p:nvPr/>
        </p:nvPicPr>
        <p:blipFill>
          <a:blip r:embed="rId5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527611">
            <a:off x="4529713" y="3342775"/>
            <a:ext cx="2874913" cy="3100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sinal de seta direcional em fundo transparente 18719207 PNG"/>
          <p:cNvPicPr>
            <a:picLocks noChangeAspect="1" noChangeArrowheads="1"/>
          </p:cNvPicPr>
          <p:nvPr/>
        </p:nvPicPr>
        <p:blipFill>
          <a:blip r:embed="rId5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836328">
            <a:off x="3636770" y="447454"/>
            <a:ext cx="2687082" cy="3433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aixaDeTexto 18"/>
          <p:cNvSpPr txBox="1"/>
          <p:nvPr/>
        </p:nvSpPr>
        <p:spPr>
          <a:xfrm>
            <a:off x="355601" y="330201"/>
            <a:ext cx="5823130" cy="92332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60954" tIns="30477" rIns="60954" bIns="30477" rtlCol="0">
            <a:spAutoFit/>
          </a:bodyPr>
          <a:lstStyle/>
          <a:p>
            <a:r>
              <a:rPr lang="pt-BR" sz="2800" b="1" u="sng" dirty="0"/>
              <a:t>GESTÃO COMPARTILHADA </a:t>
            </a:r>
          </a:p>
          <a:p>
            <a:r>
              <a:rPr lang="pt-BR" sz="2800" b="1" u="sng" dirty="0"/>
              <a:t>COMO FUNCIONA ?</a:t>
            </a:r>
          </a:p>
        </p:txBody>
      </p:sp>
    </p:spTree>
    <p:extLst>
      <p:ext uri="{BB962C8B-B14F-4D97-AF65-F5344CB8AC3E}">
        <p14:creationId xmlns:p14="http://schemas.microsoft.com/office/powerpoint/2010/main" val="298204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" name="Group 2"/>
          <p:cNvGrpSpPr/>
          <p:nvPr/>
        </p:nvGrpSpPr>
        <p:grpSpPr>
          <a:xfrm>
            <a:off x="5588001" y="2364377"/>
            <a:ext cx="6194696" cy="4103670"/>
            <a:chOff x="6627960" y="1669628"/>
            <a:chExt cx="5062320" cy="4156252"/>
          </a:xfrm>
        </p:grpSpPr>
        <p:sp>
          <p:nvSpPr>
            <p:cNvPr id="5" name="CustomShape 4"/>
            <p:cNvSpPr/>
            <p:nvPr/>
          </p:nvSpPr>
          <p:spPr>
            <a:xfrm rot="16254600">
              <a:off x="8987400" y="2978640"/>
              <a:ext cx="310320" cy="26280"/>
            </a:xfrm>
            <a:custGeom>
              <a:avLst/>
              <a:gdLst/>
              <a:ahLst/>
              <a:cxnLst/>
              <a:rect l="l" t="t" r="r" b="b"/>
              <a:pathLst>
                <a:path w="311588">
                  <a:moveTo>
                    <a:pt x="0" y="13821"/>
                  </a:moveTo>
                  <a:lnTo>
                    <a:pt x="311588" y="13821"/>
                  </a:lnTo>
                </a:path>
              </a:pathLst>
            </a:custGeom>
            <a:noFill/>
            <a:ln>
              <a:solidFill>
                <a:srgbClr val="70AD47">
                  <a:shade val="60000"/>
                  <a:hueOff val="0"/>
                  <a:satOff val="0"/>
                  <a:lumOff val="0"/>
                  <a:alphaOff val="0"/>
                </a:srgb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" name="CustomShape 5"/>
            <p:cNvSpPr/>
            <p:nvPr/>
          </p:nvSpPr>
          <p:spPr>
            <a:xfrm>
              <a:off x="8284762" y="1669628"/>
              <a:ext cx="1672920" cy="1166760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8280" tIns="8280" rIns="8280" bIns="828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456"/>
                </a:spcAft>
              </a:pPr>
              <a:r>
                <a:rPr lang="pt-BR" sz="1600" b="1" spc="-1" dirty="0">
                  <a:solidFill>
                    <a:srgbClr val="2F2F2F"/>
                  </a:solidFill>
                  <a:latin typeface="Arial"/>
                  <a:ea typeface="DejaVu Sans"/>
                </a:rPr>
                <a:t>Filiação</a:t>
              </a:r>
              <a:endParaRPr lang="pt-BR" sz="1600" spc="-1" dirty="0">
                <a:latin typeface="Arial"/>
              </a:endParaRPr>
            </a:p>
          </p:txBody>
        </p:sp>
        <p:sp>
          <p:nvSpPr>
            <p:cNvPr id="7" name="CustomShape 6"/>
            <p:cNvSpPr/>
            <p:nvPr/>
          </p:nvSpPr>
          <p:spPr>
            <a:xfrm rot="20123400">
              <a:off x="9637200" y="3360960"/>
              <a:ext cx="540000" cy="26280"/>
            </a:xfrm>
            <a:custGeom>
              <a:avLst/>
              <a:gdLst/>
              <a:ahLst/>
              <a:cxnLst/>
              <a:rect l="l" t="t" r="r" b="b"/>
              <a:pathLst>
                <a:path w="541270">
                  <a:moveTo>
                    <a:pt x="0" y="13821"/>
                  </a:moveTo>
                  <a:lnTo>
                    <a:pt x="541270" y="13821"/>
                  </a:lnTo>
                </a:path>
              </a:pathLst>
            </a:custGeom>
            <a:noFill/>
            <a:ln>
              <a:solidFill>
                <a:srgbClr val="70AD47">
                  <a:shade val="60000"/>
                  <a:hueOff val="0"/>
                  <a:satOff val="0"/>
                  <a:lumOff val="0"/>
                  <a:alphaOff val="0"/>
                </a:srgb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" name="CustomShape 7"/>
            <p:cNvSpPr/>
            <p:nvPr/>
          </p:nvSpPr>
          <p:spPr>
            <a:xfrm>
              <a:off x="10017360" y="2357640"/>
              <a:ext cx="1672920" cy="1166760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8280" tIns="8280" rIns="8280" bIns="828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456"/>
                </a:spcAft>
              </a:pPr>
              <a:r>
                <a:rPr lang="pt-BR" sz="1600" b="1" spc="-1" dirty="0">
                  <a:solidFill>
                    <a:srgbClr val="2F2F2F"/>
                  </a:solidFill>
                  <a:latin typeface="Arial"/>
                  <a:ea typeface="DejaVu Sans"/>
                </a:rPr>
                <a:t>Operador</a:t>
              </a:r>
              <a:endParaRPr lang="pt-BR" sz="1600" spc="-1" dirty="0">
                <a:latin typeface="Arial"/>
              </a:endParaRPr>
            </a:p>
          </p:txBody>
        </p:sp>
        <p:sp>
          <p:nvSpPr>
            <p:cNvPr id="9" name="CustomShape 8"/>
            <p:cNvSpPr/>
            <p:nvPr/>
          </p:nvSpPr>
          <p:spPr>
            <a:xfrm rot="1593600">
              <a:off x="9626760" y="4092480"/>
              <a:ext cx="511560" cy="26280"/>
            </a:xfrm>
            <a:custGeom>
              <a:avLst/>
              <a:gdLst/>
              <a:ahLst/>
              <a:cxnLst/>
              <a:rect l="l" t="t" r="r" b="b"/>
              <a:pathLst>
                <a:path w="513148">
                  <a:moveTo>
                    <a:pt x="0" y="13821"/>
                  </a:moveTo>
                  <a:lnTo>
                    <a:pt x="513148" y="13821"/>
                  </a:lnTo>
                </a:path>
              </a:pathLst>
            </a:custGeom>
            <a:noFill/>
            <a:ln>
              <a:solidFill>
                <a:srgbClr val="70AD47">
                  <a:shade val="60000"/>
                  <a:hueOff val="0"/>
                  <a:satOff val="0"/>
                  <a:lumOff val="0"/>
                  <a:alphaOff val="0"/>
                </a:srgb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" name="CustomShape 9"/>
            <p:cNvSpPr/>
            <p:nvPr/>
          </p:nvSpPr>
          <p:spPr>
            <a:xfrm>
              <a:off x="9991800" y="3954960"/>
              <a:ext cx="1698480" cy="1166760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8280" tIns="8280" rIns="8280" bIns="828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456"/>
                </a:spcAft>
              </a:pPr>
              <a:r>
                <a:rPr lang="pt-BR" sz="1600" b="1" spc="-1" dirty="0">
                  <a:solidFill>
                    <a:srgbClr val="2F2F2F"/>
                  </a:solidFill>
                  <a:latin typeface="Arial"/>
                  <a:ea typeface="DejaVu Sans"/>
                </a:rPr>
                <a:t>Taxa Administrativa</a:t>
              </a:r>
              <a:endParaRPr lang="pt-BR" sz="1600" b="1" spc="-1" dirty="0">
                <a:latin typeface="Arial"/>
              </a:endParaRPr>
            </a:p>
          </p:txBody>
        </p:sp>
        <p:sp>
          <p:nvSpPr>
            <p:cNvPr id="11" name="CustomShape 10"/>
            <p:cNvSpPr/>
            <p:nvPr/>
          </p:nvSpPr>
          <p:spPr>
            <a:xfrm rot="5380200">
              <a:off x="8964000" y="4473000"/>
              <a:ext cx="342360" cy="26280"/>
            </a:xfrm>
            <a:custGeom>
              <a:avLst/>
              <a:gdLst/>
              <a:ahLst/>
              <a:cxnLst/>
              <a:rect l="l" t="t" r="r" b="b"/>
              <a:pathLst>
                <a:path w="343805">
                  <a:moveTo>
                    <a:pt x="0" y="13821"/>
                  </a:moveTo>
                  <a:lnTo>
                    <a:pt x="343805" y="13821"/>
                  </a:lnTo>
                </a:path>
              </a:pathLst>
            </a:custGeom>
            <a:noFill/>
            <a:ln>
              <a:solidFill>
                <a:srgbClr val="70AD47">
                  <a:shade val="60000"/>
                  <a:hueOff val="0"/>
                  <a:satOff val="0"/>
                  <a:lumOff val="0"/>
                  <a:alphaOff val="0"/>
                </a:srgb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" name="CustomShape 11"/>
            <p:cNvSpPr/>
            <p:nvPr/>
          </p:nvSpPr>
          <p:spPr>
            <a:xfrm>
              <a:off x="8303400" y="4659120"/>
              <a:ext cx="1672920" cy="1166760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8280" tIns="8280" rIns="8280" bIns="828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456"/>
                </a:spcAft>
              </a:pPr>
              <a:r>
                <a:rPr lang="pt-BR" sz="1600" b="1" spc="-1" dirty="0">
                  <a:solidFill>
                    <a:srgbClr val="FFFFFF"/>
                  </a:solidFill>
                  <a:latin typeface="Arial"/>
                  <a:ea typeface="DejaVu Sans"/>
                </a:rPr>
                <a:t>Assembleias</a:t>
              </a:r>
              <a:endParaRPr lang="pt-BR" sz="1600" spc="-1" dirty="0">
                <a:latin typeface="Arial"/>
              </a:endParaRPr>
            </a:p>
          </p:txBody>
        </p:sp>
        <p:sp>
          <p:nvSpPr>
            <p:cNvPr id="13" name="CustomShape 12"/>
            <p:cNvSpPr/>
            <p:nvPr/>
          </p:nvSpPr>
          <p:spPr>
            <a:xfrm rot="9328800">
              <a:off x="8145360" y="4059360"/>
              <a:ext cx="475920" cy="26280"/>
            </a:xfrm>
            <a:custGeom>
              <a:avLst/>
              <a:gdLst/>
              <a:ahLst/>
              <a:cxnLst/>
              <a:rect l="l" t="t" r="r" b="b"/>
              <a:pathLst>
                <a:path w="477258">
                  <a:moveTo>
                    <a:pt x="0" y="13821"/>
                  </a:moveTo>
                  <a:lnTo>
                    <a:pt x="477258" y="13821"/>
                  </a:lnTo>
                </a:path>
              </a:pathLst>
            </a:custGeom>
            <a:noFill/>
            <a:ln>
              <a:solidFill>
                <a:srgbClr val="70AD47">
                  <a:shade val="60000"/>
                  <a:hueOff val="0"/>
                  <a:satOff val="0"/>
                  <a:lumOff val="0"/>
                  <a:alphaOff val="0"/>
                </a:srgb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" name="CustomShape 13"/>
            <p:cNvSpPr/>
            <p:nvPr/>
          </p:nvSpPr>
          <p:spPr>
            <a:xfrm>
              <a:off x="6627960" y="3907080"/>
              <a:ext cx="1672920" cy="1166760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8280" tIns="8280" rIns="8280" bIns="828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456"/>
                </a:spcAft>
              </a:pPr>
              <a:r>
                <a:rPr lang="pt-BR" sz="1600" b="1" spc="-1" dirty="0">
                  <a:solidFill>
                    <a:srgbClr val="FFFFFF"/>
                  </a:solidFill>
                  <a:latin typeface="Arial"/>
                  <a:ea typeface="DejaVu Sans"/>
                </a:rPr>
                <a:t>Conselhos</a:t>
              </a:r>
              <a:endParaRPr lang="pt-BR" sz="1600" spc="-1" dirty="0">
                <a:latin typeface="Arial"/>
              </a:endParaRPr>
            </a:p>
          </p:txBody>
        </p:sp>
        <p:sp>
          <p:nvSpPr>
            <p:cNvPr id="15" name="CustomShape 14"/>
            <p:cNvSpPr/>
            <p:nvPr/>
          </p:nvSpPr>
          <p:spPr>
            <a:xfrm rot="12271800">
              <a:off x="8144640" y="3376440"/>
              <a:ext cx="475920" cy="26280"/>
            </a:xfrm>
            <a:custGeom>
              <a:avLst/>
              <a:gdLst/>
              <a:ahLst/>
              <a:cxnLst/>
              <a:rect l="l" t="t" r="r" b="b"/>
              <a:pathLst>
                <a:path w="477258">
                  <a:moveTo>
                    <a:pt x="0" y="13821"/>
                  </a:moveTo>
                  <a:lnTo>
                    <a:pt x="477258" y="13821"/>
                  </a:lnTo>
                </a:path>
              </a:pathLst>
            </a:custGeom>
            <a:noFill/>
            <a:ln>
              <a:solidFill>
                <a:srgbClr val="70AD47">
                  <a:shade val="60000"/>
                  <a:hueOff val="0"/>
                  <a:satOff val="0"/>
                  <a:lumOff val="0"/>
                  <a:alphaOff val="0"/>
                </a:srgb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" name="CustomShape 15"/>
            <p:cNvSpPr/>
            <p:nvPr/>
          </p:nvSpPr>
          <p:spPr>
            <a:xfrm>
              <a:off x="6627960" y="2386800"/>
              <a:ext cx="1672920" cy="1166760"/>
            </a:xfrm>
            <a:prstGeom prst="ellips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8280" tIns="8280" rIns="8280" bIns="828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456"/>
                </a:spcAft>
              </a:pPr>
              <a:r>
                <a:rPr lang="pt-BR" sz="1600" b="1" spc="-1" dirty="0">
                  <a:solidFill>
                    <a:srgbClr val="FFFFFF"/>
                  </a:solidFill>
                  <a:latin typeface="Arial"/>
                  <a:ea typeface="DejaVu Sans"/>
                </a:rPr>
                <a:t>Tarifa</a:t>
              </a:r>
              <a:endParaRPr lang="pt-BR" sz="1600" spc="-1" dirty="0">
                <a:latin typeface="Arial"/>
              </a:endParaRPr>
            </a:p>
          </p:txBody>
        </p:sp>
      </p:grpSp>
      <p:pic>
        <p:nvPicPr>
          <p:cNvPr id="20" name="Imagem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2" t="29649" r="24538" b="26025"/>
          <a:stretch/>
        </p:blipFill>
        <p:spPr>
          <a:xfrm>
            <a:off x="10871200" y="399811"/>
            <a:ext cx="1143000" cy="1267709"/>
          </a:xfrm>
          <a:prstGeom prst="rect">
            <a:avLst/>
          </a:prstGeom>
          <a:ln>
            <a:noFill/>
          </a:ln>
          <a:effectLst>
            <a:softEdge rad="6350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21" name="Imagem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2" t="29649" r="24538" b="26025"/>
          <a:stretch/>
        </p:blipFill>
        <p:spPr>
          <a:xfrm>
            <a:off x="8022687" y="3770190"/>
            <a:ext cx="1278185" cy="1321223"/>
          </a:xfrm>
          <a:prstGeom prst="rect">
            <a:avLst/>
          </a:prstGeom>
          <a:ln>
            <a:noFill/>
          </a:ln>
          <a:effectLst>
            <a:softEdge rad="6350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22" name="Google Shape;502;p18" descr="https://attachment.outlook.live.net/owa/MSA%3Adaanilomoreira%40hotmail.com/service.svc/s/GetAttachmentThumbnail?id=AQMkADAwATY3ZmYAZS1iNGE5LWVjOTMtMDACLTAwCgBGAAAD5l4mmBNtvk6%2Bk8%2Br4bW6fQcAFrIz9xhwwUG0JmnvJ00SPAAAAgEMAAAAFrIz9xhwwUG0JmnvJ00SPAAFDZiqtQAAAAESABAA%2FqUv3Fe54kOU6IUbjG5vWQ%3D%3D&amp;thumbnailType=2&amp;isc=1&amp;token=eyJhbGciOiJSUzI1NiIsImtpZCI6IjMwODE3OUNFNUY0QjUyRTc4QjJEQjg5NjZCQUY0RUNDMzcyN0FFRUUiLCJ0eXAiOiJKV1QiLCJ4NXQiOiJNSUY1emw5TFV1ZUxMYmlXYTY5T3pEY25ydTQifQ.eyJvcmlnaW4iOiJodHRwczovL291dGxvb2subGl2ZS5jb20iLCJ1YyI6Ijk2YzViZmZiMDkxODRlZjVhMDMwNmFmMjJjZGZkNjE3IiwidmVyIjoiRXhjaGFuZ2UuQ2FsbGJhY2suVjEiLCJhcHBjdHhzZW5kZXIiOiJPd2FEb3dubG9hZEA4NGRmOWU3Zi1lOWY2LTQwYWYtYjQzNS1hYWFhYWFhYWFhYWEiLCJpc3NyaW5nIjoiV1ciLCJhcHBjdHgiOiJ7XCJtc2V4Y2hwcm90XCI6XCJvd2FcIixcInB1aWRcIjpcIjE4Mjk1ODE3ODk3MTk2OTlcIixcInNjb3BlXCI6XCJPd2FEb3dubG9hZFwiLFwib2lkXCI6XCIwMDA2N2ZmZS1iNGE5LWVjOTMtMDAwMC0wMDAwMDAwMDAwMDBcIixcInByaW1hcnlzaWRcIjpcIlMtMS0yODI3LTQyNTk4Mi0zMDMxMDM1MDI3XCJ9IiwibmJmIjoxNjIwMzg5MzY4LCJleHAiOjE2MjAzODk5NjgsImlzcyI6IjAwMDAwMDAyLTAwMDAtMGZmMS1jZTAwLTAwMDAwMDAwMDAwMEA4NGRmOWU3Zi1lOWY2LTQwYWYtYjQzNS1hYWFhYWFhYWFhYWEiLCJhdWQiOiIwMDAwMDAwMi0wMDAwLTBmZjEtY2UwMC0wMDAwMDAwMDAwMDAvYXR0YWNobWVudC5vdXRsb29rLmxpdmUubmV0QDg0ZGY5ZTdmLWU5ZjYtNDBhZi1iNDM1LWFhYWFhYWFhYWFhYSIsImhhcHAiOiJvd2EifQ.SdWzxUp9A97zotz6AXVGwUPjZgiwzP3be2FDKtpl2IcaSeRcpf-2osdRHtsjxUXx_txIRYq0ZFmrvfvZRr0HbyWR4m2OanNd_ZY51oGm5rtaSgm9miIlrr9otuCbXdQU3QHZb9Xb_sau4B46oOKs267OUgVfFulqNjNtHXT2pkqgX5WTnUj8oFO384LEhJofQbKw7EUFGESY5KNl61H7NJ7zOHTCRGcPliep6xEG_7uAbDs2TOb2DPTmm7IZA0piw0lfA1h44V5ifbvKPvzaT7dSql9khEifAQ_HkEODtn9Sr5Vm2wLjxi3MC0XA2siNSTN3WIsFHw6e26ZPoue0RA&amp;X-OWA-CANARY=1vO59seKk0q4G6JXPU3yhjD-URBREdkYGakprUKnSq0X9yIxFQfI8PBef-YWmI5A5BeIkQQGlcc.&amp;owa=outlook.live.com&amp;scriptVer=20210426004.07&amp;animation=tru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3098" y="1793073"/>
            <a:ext cx="4184775" cy="324706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457;p26"/>
          <p:cNvSpPr txBox="1"/>
          <p:nvPr/>
        </p:nvSpPr>
        <p:spPr>
          <a:xfrm>
            <a:off x="203199" y="980927"/>
            <a:ext cx="9653154" cy="104639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1" wrap="square" lIns="91416" tIns="91416" rIns="91416" bIns="91416" anchor="t" anchorCtr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mbria Math"/>
                <a:cs typeface="Arial" pitchFamily="34" charset="0"/>
                <a:sym typeface="Cambria Math"/>
              </a:rPr>
              <a:t>PARTICIPAÇÃO DA COMUNIDADE NO MODELO DE GESTÃO</a:t>
            </a:r>
            <a:endParaRPr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Cambria Math"/>
              <a:cs typeface="Arial" pitchFamily="34" charset="0"/>
              <a:sym typeface="Cambria Math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673101" y="5072794"/>
            <a:ext cx="4512854" cy="369326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0954" tIns="30477" rIns="60954" bIns="30477" rtlCol="0">
            <a:spAutoFit/>
          </a:bodyPr>
          <a:lstStyle/>
          <a:p>
            <a:r>
              <a:rPr lang="pt-BR" sz="2000" b="1" dirty="0"/>
              <a:t>Filiação ao modelo  de Gestão CENTRAL .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673099" y="5442458"/>
            <a:ext cx="4512854" cy="369326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0954" tIns="30477" rIns="60954" bIns="30477" rtlCol="0">
            <a:spAutoFit/>
          </a:bodyPr>
          <a:lstStyle/>
          <a:p>
            <a:r>
              <a:rPr lang="pt-BR" sz="2000" b="1" dirty="0"/>
              <a:t>Definição do Operador 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673100" y="5772796"/>
            <a:ext cx="4512853" cy="369326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0954" tIns="30477" rIns="60954" bIns="30477" rtlCol="0">
            <a:spAutoFit/>
          </a:bodyPr>
          <a:lstStyle/>
          <a:p>
            <a:r>
              <a:rPr lang="pt-BR" sz="2000" b="1" dirty="0"/>
              <a:t>Participação do Conselho e Assembleia  .</a:t>
            </a:r>
          </a:p>
        </p:txBody>
      </p:sp>
      <p:sp>
        <p:nvSpPr>
          <p:cNvPr id="26" name="CaixaDeTexto 25"/>
          <p:cNvSpPr txBox="1"/>
          <p:nvPr/>
        </p:nvSpPr>
        <p:spPr>
          <a:xfrm>
            <a:off x="673098" y="6157981"/>
            <a:ext cx="4512855" cy="369326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0954" tIns="30477" rIns="60954" bIns="30477" rtlCol="0">
            <a:spAutoFit/>
          </a:bodyPr>
          <a:lstStyle/>
          <a:p>
            <a:r>
              <a:rPr lang="pt-BR" sz="2000" b="1" dirty="0"/>
              <a:t>Definição da taxa  Administrativa e Tarifa </a:t>
            </a:r>
          </a:p>
        </p:txBody>
      </p:sp>
      <p:pic>
        <p:nvPicPr>
          <p:cNvPr id="27" name="Imagem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999" y="0"/>
            <a:ext cx="2916003" cy="8295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</p:pic>
    </p:spTree>
    <p:extLst>
      <p:ext uri="{BB962C8B-B14F-4D97-AF65-F5344CB8AC3E}">
        <p14:creationId xmlns:p14="http://schemas.microsoft.com/office/powerpoint/2010/main" val="401625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anilo\Documents\thumbnail_IMG_51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601" y="-63500"/>
            <a:ext cx="6883400" cy="692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0" y="0"/>
            <a:ext cx="5080000" cy="6858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0954" tIns="30477" rIns="60954" bIns="30477" rtlCol="0" anchor="ctr"/>
          <a:lstStyle/>
          <a:p>
            <a:pPr algn="ctr"/>
            <a:endParaRPr lang="pt-BR"/>
          </a:p>
        </p:txBody>
      </p:sp>
      <p:sp>
        <p:nvSpPr>
          <p:cNvPr id="7" name="Ondulado 6"/>
          <p:cNvSpPr/>
          <p:nvPr/>
        </p:nvSpPr>
        <p:spPr>
          <a:xfrm rot="5400000">
            <a:off x="1155702" y="1856423"/>
            <a:ext cx="6857999" cy="3276599"/>
          </a:xfrm>
          <a:prstGeom prst="wave">
            <a:avLst/>
          </a:prstGeom>
          <a:ln/>
        </p:spPr>
        <p:style>
          <a:lnRef idx="1">
            <a:schemeClr val="accent3"/>
          </a:lnRef>
          <a:fillRef idx="1002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0954" tIns="30477" rIns="60954" bIns="30477" rtlCol="0" anchor="ctr"/>
          <a:lstStyle/>
          <a:p>
            <a:pPr algn="ctr"/>
            <a:endParaRPr lang="pt-BR" dirty="0"/>
          </a:p>
        </p:txBody>
      </p:sp>
      <p:sp>
        <p:nvSpPr>
          <p:cNvPr id="8" name="Pentágono 7"/>
          <p:cNvSpPr/>
          <p:nvPr/>
        </p:nvSpPr>
        <p:spPr>
          <a:xfrm>
            <a:off x="711200" y="1417597"/>
            <a:ext cx="3657600" cy="588089"/>
          </a:xfrm>
          <a:prstGeom prst="homePlat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pt-BR"/>
          </a:p>
        </p:txBody>
      </p:sp>
      <p:sp>
        <p:nvSpPr>
          <p:cNvPr id="12" name="CaixaDeTexto 11"/>
          <p:cNvSpPr txBox="1"/>
          <p:nvPr/>
        </p:nvSpPr>
        <p:spPr>
          <a:xfrm rot="8604911" flipV="1">
            <a:off x="1168401" y="1713303"/>
            <a:ext cx="3149600" cy="338548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/>
          <a:p>
            <a:r>
              <a:rPr lang="pt-BR" dirty="0" smtClean="0"/>
              <a:t>HU</a:t>
            </a:r>
            <a:endParaRPr lang="pt-BR" dirty="0"/>
          </a:p>
        </p:txBody>
      </p:sp>
      <p:sp>
        <p:nvSpPr>
          <p:cNvPr id="13" name="CaixaDeTexto 12"/>
          <p:cNvSpPr txBox="1"/>
          <p:nvPr/>
        </p:nvSpPr>
        <p:spPr>
          <a:xfrm flipV="1">
            <a:off x="1066801" y="3230563"/>
            <a:ext cx="2844800" cy="338548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/>
          <a:p>
            <a:endParaRPr lang="pt-BR" dirty="0"/>
          </a:p>
        </p:txBody>
      </p:sp>
      <p:sp>
        <p:nvSpPr>
          <p:cNvPr id="14" name="CaixaDeTexto 13"/>
          <p:cNvSpPr txBox="1"/>
          <p:nvPr/>
        </p:nvSpPr>
        <p:spPr>
          <a:xfrm flipV="1">
            <a:off x="1066801" y="4437221"/>
            <a:ext cx="3352800" cy="338548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/>
          <a:p>
            <a:endParaRPr lang="pt-BR" dirty="0"/>
          </a:p>
        </p:txBody>
      </p:sp>
      <p:sp>
        <p:nvSpPr>
          <p:cNvPr id="15" name="Pentágono 14"/>
          <p:cNvSpPr/>
          <p:nvPr/>
        </p:nvSpPr>
        <p:spPr>
          <a:xfrm>
            <a:off x="696685" y="2345016"/>
            <a:ext cx="4611915" cy="588089"/>
          </a:xfrm>
          <a:prstGeom prst="homePlat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pt-BR"/>
          </a:p>
        </p:txBody>
      </p:sp>
      <p:sp>
        <p:nvSpPr>
          <p:cNvPr id="16" name="Pentágono 15"/>
          <p:cNvSpPr/>
          <p:nvPr/>
        </p:nvSpPr>
        <p:spPr>
          <a:xfrm>
            <a:off x="711200" y="3103206"/>
            <a:ext cx="3657600" cy="588089"/>
          </a:xfrm>
          <a:prstGeom prst="homePlat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pt-BR"/>
          </a:p>
        </p:txBody>
      </p:sp>
      <p:sp>
        <p:nvSpPr>
          <p:cNvPr id="17" name="Pentágono 16"/>
          <p:cNvSpPr/>
          <p:nvPr/>
        </p:nvSpPr>
        <p:spPr>
          <a:xfrm>
            <a:off x="711200" y="3997642"/>
            <a:ext cx="3657600" cy="588089"/>
          </a:xfrm>
          <a:prstGeom prst="homePlat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pt-BR"/>
          </a:p>
        </p:txBody>
      </p:sp>
      <p:sp>
        <p:nvSpPr>
          <p:cNvPr id="18" name="Pentágono 17"/>
          <p:cNvSpPr/>
          <p:nvPr/>
        </p:nvSpPr>
        <p:spPr>
          <a:xfrm>
            <a:off x="711199" y="4911011"/>
            <a:ext cx="4082869" cy="588089"/>
          </a:xfrm>
          <a:prstGeom prst="homePlat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pt-BR"/>
          </a:p>
        </p:txBody>
      </p:sp>
      <p:sp>
        <p:nvSpPr>
          <p:cNvPr id="19" name="Pentágono 18"/>
          <p:cNvSpPr/>
          <p:nvPr/>
        </p:nvSpPr>
        <p:spPr>
          <a:xfrm>
            <a:off x="711200" y="5798066"/>
            <a:ext cx="3657600" cy="588089"/>
          </a:xfrm>
          <a:prstGeom prst="homePlat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812801" y="1417598"/>
            <a:ext cx="3268301" cy="615547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VERIFICAR FUNCIONAMNETO DOS SISTEMAS  </a:t>
            </a:r>
            <a:endParaRPr lang="pt-B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812800" y="2345017"/>
            <a:ext cx="3981267" cy="615547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FAZER NOVAS LIGAÇÕES E RELIGAÇÕES  - ENTREGAR CONTAS  </a:t>
            </a:r>
            <a:endParaRPr lang="pt-B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965200" y="3103206"/>
            <a:ext cx="2946400" cy="615547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OPERAR O SISTEMA DE TRATAMENTO </a:t>
            </a:r>
            <a:endParaRPr lang="pt-B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863601" y="4291687"/>
            <a:ext cx="2235200" cy="338548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/>
          <a:p>
            <a:endParaRPr lang="pt-BR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711200" y="3997643"/>
            <a:ext cx="3397417" cy="61554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60954" tIns="30477" rIns="60954" bIns="30477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Corrigir  os vazamentos apresentados 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965200" y="4953000"/>
            <a:ext cx="2387601" cy="338548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/>
          <a:p>
            <a:endParaRPr lang="pt-BR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863600" y="5199222"/>
            <a:ext cx="1371601" cy="338548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/>
          <a:p>
            <a:endParaRPr lang="pt-BR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965200" y="5076111"/>
            <a:ext cx="2387601" cy="338548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/>
          <a:p>
            <a:endParaRPr lang="pt-BR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863600" y="5969000"/>
            <a:ext cx="2692401" cy="338548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/>
          <a:p>
            <a:endParaRPr lang="pt-BR" dirty="0"/>
          </a:p>
        </p:txBody>
      </p:sp>
      <p:sp>
        <p:nvSpPr>
          <p:cNvPr id="26" name="CaixaDeTexto 25"/>
          <p:cNvSpPr txBox="1"/>
          <p:nvPr/>
        </p:nvSpPr>
        <p:spPr>
          <a:xfrm>
            <a:off x="863600" y="4911011"/>
            <a:ext cx="3721101" cy="615547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RELIZAR LEITUTAS DO MICRO E MACRO MEDIDOR </a:t>
            </a:r>
            <a:endParaRPr lang="pt-B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Retângulo 26"/>
          <p:cNvSpPr/>
          <p:nvPr/>
        </p:nvSpPr>
        <p:spPr>
          <a:xfrm>
            <a:off x="304799" y="279400"/>
            <a:ext cx="6291943" cy="762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pt-BR"/>
          </a:p>
        </p:txBody>
      </p:sp>
      <p:sp>
        <p:nvSpPr>
          <p:cNvPr id="28" name="CaixaDeTexto 27"/>
          <p:cNvSpPr txBox="1"/>
          <p:nvPr/>
        </p:nvSpPr>
        <p:spPr>
          <a:xfrm>
            <a:off x="304799" y="279400"/>
            <a:ext cx="7023464" cy="553992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/>
          <a:p>
            <a:r>
              <a:rPr lang="pt-BR" sz="3200" b="1" dirty="0" smtClean="0">
                <a:solidFill>
                  <a:schemeClr val="bg1"/>
                </a:solidFill>
              </a:rPr>
              <a:t>PAPEL DO OPERADOR / ASSOCIAÇÃO   </a:t>
            </a:r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29" name="Pentágono 28"/>
          <p:cNvSpPr/>
          <p:nvPr/>
        </p:nvSpPr>
        <p:spPr>
          <a:xfrm>
            <a:off x="663304" y="4025101"/>
            <a:ext cx="3657600" cy="588089"/>
          </a:xfrm>
          <a:prstGeom prst="homePlat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711200" y="4025102"/>
            <a:ext cx="3200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CORRIGIR VAZAMENTOS APRESENTADOS 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812801" y="5798066"/>
            <a:ext cx="3295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ACOMPANHAR FUNCIONÁRIO DA CENTRAL</a:t>
            </a:r>
            <a:endParaRPr lang="pt-B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853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86172" y="1283026"/>
            <a:ext cx="4775200" cy="4129350"/>
          </a:xfrm>
          <a:custGeom>
            <a:avLst/>
            <a:gdLst/>
            <a:ahLst/>
            <a:cxnLst/>
            <a:rect l="l" t="t" r="r" b="b"/>
            <a:pathLst>
              <a:path w="4943475" h="7143750">
                <a:moveTo>
                  <a:pt x="0" y="0"/>
                </a:moveTo>
                <a:lnTo>
                  <a:pt x="4943475" y="0"/>
                </a:lnTo>
                <a:lnTo>
                  <a:pt x="4943475" y="7143750"/>
                </a:lnTo>
                <a:lnTo>
                  <a:pt x="0" y="71437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9127" r="-134649" b="-266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81693" y="362008"/>
            <a:ext cx="5396147" cy="6540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32"/>
              </a:lnSpc>
            </a:pP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MODELO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 COBRANÇA 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1692" y="1230049"/>
            <a:ext cx="5238077" cy="3761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39"/>
              </a:lnSpc>
            </a:pPr>
            <a:r>
              <a:rPr lang="en-US" sz="2100" dirty="0" err="1">
                <a:solidFill>
                  <a:srgbClr val="000000"/>
                </a:solidFill>
                <a:latin typeface="Arimo Bold"/>
              </a:rPr>
              <a:t>Conta</a:t>
            </a:r>
            <a:r>
              <a:rPr lang="en-US" sz="2100" dirty="0">
                <a:solidFill>
                  <a:srgbClr val="000000"/>
                </a:solidFill>
                <a:latin typeface="Arimo Bold"/>
              </a:rPr>
              <a:t> da </a:t>
            </a:r>
            <a:r>
              <a:rPr lang="en-US" sz="2100" dirty="0" err="1">
                <a:solidFill>
                  <a:srgbClr val="000000"/>
                </a:solidFill>
                <a:latin typeface="Arimo Bold"/>
              </a:rPr>
              <a:t>água</a:t>
            </a:r>
            <a:r>
              <a:rPr lang="en-US" sz="2100" dirty="0">
                <a:solidFill>
                  <a:srgbClr val="000000"/>
                </a:solidFill>
                <a:latin typeface="Arimo Bold"/>
              </a:rPr>
              <a:t> é </a:t>
            </a:r>
            <a:r>
              <a:rPr lang="en-US" sz="2100" dirty="0" err="1">
                <a:solidFill>
                  <a:srgbClr val="000000"/>
                </a:solidFill>
                <a:latin typeface="Arimo Bold"/>
              </a:rPr>
              <a:t>faturada</a:t>
            </a:r>
            <a:r>
              <a:rPr lang="en-US" sz="2100" dirty="0">
                <a:solidFill>
                  <a:srgbClr val="000000"/>
                </a:solidFill>
                <a:latin typeface="Arimo Bold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Arimo Bold"/>
              </a:rPr>
              <a:t>por</a:t>
            </a:r>
            <a:r>
              <a:rPr lang="en-US" sz="2100" dirty="0">
                <a:solidFill>
                  <a:srgbClr val="000000"/>
                </a:solidFill>
                <a:latin typeface="Arimo Bold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Arimo Bold"/>
              </a:rPr>
              <a:t>localidade</a:t>
            </a:r>
            <a:endParaRPr lang="en-US" sz="2100" dirty="0">
              <a:solidFill>
                <a:srgbClr val="000000"/>
              </a:solidFill>
              <a:latin typeface="Arimo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524001" y="5547901"/>
            <a:ext cx="6209210" cy="1128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900"/>
              </a:lnSpc>
            </a:pPr>
            <a:endParaRPr lang="en-US" sz="2100" dirty="0">
              <a:solidFill>
                <a:srgbClr val="FF1616"/>
              </a:solidFill>
              <a:latin typeface="Arimo Bold"/>
            </a:endParaRPr>
          </a:p>
          <a:p>
            <a:pPr algn="just">
              <a:lnSpc>
                <a:spcPts val="2900"/>
              </a:lnSpc>
            </a:pPr>
            <a:r>
              <a:rPr lang="en-US" dirty="0" err="1">
                <a:solidFill>
                  <a:srgbClr val="FF1616"/>
                </a:solidFill>
                <a:latin typeface="Arimo Bold"/>
              </a:rPr>
              <a:t>Cobrança</a:t>
            </a:r>
            <a:r>
              <a:rPr lang="en-US" dirty="0">
                <a:solidFill>
                  <a:srgbClr val="FF1616"/>
                </a:solidFill>
                <a:latin typeface="Arimo Bold"/>
              </a:rPr>
              <a:t> </a:t>
            </a:r>
            <a:r>
              <a:rPr lang="en-US" dirty="0" err="1">
                <a:solidFill>
                  <a:srgbClr val="FF1616"/>
                </a:solidFill>
                <a:latin typeface="Arimo Bold"/>
              </a:rPr>
              <a:t>progressiva</a:t>
            </a:r>
            <a:r>
              <a:rPr lang="en-US" dirty="0">
                <a:solidFill>
                  <a:srgbClr val="FF1616"/>
                </a:solidFill>
                <a:latin typeface="Arimo Bold"/>
              </a:rPr>
              <a:t> com </a:t>
            </a:r>
            <a:r>
              <a:rPr lang="en-US" dirty="0" err="1">
                <a:solidFill>
                  <a:srgbClr val="FF1616"/>
                </a:solidFill>
                <a:latin typeface="Arimo Bold"/>
              </a:rPr>
              <a:t>consumo</a:t>
            </a:r>
            <a:r>
              <a:rPr lang="en-US" dirty="0">
                <a:solidFill>
                  <a:srgbClr val="FF1616"/>
                </a:solidFill>
                <a:latin typeface="Arimo Bold"/>
              </a:rPr>
              <a:t> </a:t>
            </a:r>
            <a:r>
              <a:rPr lang="en-US" dirty="0" err="1">
                <a:solidFill>
                  <a:srgbClr val="FF1616"/>
                </a:solidFill>
                <a:latin typeface="Arimo Bold"/>
              </a:rPr>
              <a:t>mínimo</a:t>
            </a:r>
            <a:r>
              <a:rPr lang="en-US" dirty="0">
                <a:solidFill>
                  <a:srgbClr val="FF1616"/>
                </a:solidFill>
                <a:latin typeface="Arimo Bold"/>
              </a:rPr>
              <a:t> </a:t>
            </a:r>
            <a:r>
              <a:rPr lang="en-US" dirty="0" err="1" smtClean="0">
                <a:solidFill>
                  <a:srgbClr val="FF1616"/>
                </a:solidFill>
                <a:latin typeface="Arimo Bold"/>
              </a:rPr>
              <a:t>Centrais</a:t>
            </a:r>
            <a:r>
              <a:rPr lang="en-US" dirty="0" smtClean="0">
                <a:solidFill>
                  <a:srgbClr val="FF1616"/>
                </a:solidFill>
                <a:latin typeface="Arimo Bold"/>
              </a:rPr>
              <a:t> </a:t>
            </a:r>
            <a:r>
              <a:rPr lang="en-US" dirty="0" err="1">
                <a:solidFill>
                  <a:srgbClr val="FF1616"/>
                </a:solidFill>
                <a:latin typeface="Arimo Bold"/>
              </a:rPr>
              <a:t>mínimo</a:t>
            </a:r>
            <a:r>
              <a:rPr lang="en-US" dirty="0">
                <a:solidFill>
                  <a:srgbClr val="FF1616"/>
                </a:solidFill>
                <a:latin typeface="Arimo Bold"/>
              </a:rPr>
              <a:t> 0-6m³</a:t>
            </a:r>
          </a:p>
        </p:txBody>
      </p:sp>
      <p:sp>
        <p:nvSpPr>
          <p:cNvPr id="9" name="Retângulo 8"/>
          <p:cNvSpPr/>
          <p:nvPr/>
        </p:nvSpPr>
        <p:spPr>
          <a:xfrm>
            <a:off x="1" y="3175000"/>
            <a:ext cx="6807200" cy="2862316"/>
          </a:xfrm>
          <a:prstGeom prst="rect">
            <a:avLst/>
          </a:prstGeom>
        </p:spPr>
        <p:txBody>
          <a:bodyPr wrap="square" lIns="60954" tIns="30477" rIns="60954" bIns="30477">
            <a:spAutoFit/>
          </a:bodyPr>
          <a:lstStyle/>
          <a:p>
            <a:pPr marL="190522" indent="-186202" algn="just">
              <a:lnSpc>
                <a:spcPct val="150000"/>
              </a:lnSpc>
              <a:buClr>
                <a:srgbClr val="000000"/>
              </a:buClr>
              <a:buSzPts val="1300"/>
              <a:buFont typeface="Arial"/>
              <a:buChar char="•"/>
            </a:pPr>
            <a:r>
              <a:rPr lang="pt-BR" sz="1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O Operador local realiza a leitura dos hidrômetros, enquanto </a:t>
            </a:r>
            <a:r>
              <a:rPr lang="pt-BR" sz="12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A CENTRAL </a:t>
            </a:r>
            <a:r>
              <a:rPr lang="pt-BR" sz="1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efetua o faturamento por meio de um software comercial. Em seguida, o operador entrega as contas aos usuários do sistema;</a:t>
            </a:r>
            <a:endParaRPr lang="pt-BR" sz="12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190522" indent="-186202" algn="just">
              <a:lnSpc>
                <a:spcPct val="150000"/>
              </a:lnSpc>
              <a:spcBef>
                <a:spcPts val="799"/>
              </a:spcBef>
              <a:buClr>
                <a:srgbClr val="000000"/>
              </a:buClr>
              <a:buSzPts val="1300"/>
              <a:buFont typeface="Arial"/>
              <a:buChar char="•"/>
            </a:pPr>
            <a:r>
              <a:rPr lang="pt-BR" sz="1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As </a:t>
            </a:r>
            <a:r>
              <a:rPr lang="pt-BR" sz="1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contas de água </a:t>
            </a:r>
            <a:r>
              <a:rPr lang="pt-BR" sz="1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são faturadas por cada comunidade, com identificação do cliente, padrão do imóvel e sua localização;</a:t>
            </a:r>
            <a:endParaRPr lang="pt-BR" sz="12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190522" indent="-186202" algn="just">
              <a:lnSpc>
                <a:spcPct val="150000"/>
              </a:lnSpc>
              <a:spcBef>
                <a:spcPts val="799"/>
              </a:spcBef>
              <a:buClr>
                <a:srgbClr val="000000"/>
              </a:buClr>
              <a:buSzPts val="1300"/>
              <a:buFont typeface="Arial"/>
              <a:buChar char="•"/>
            </a:pPr>
            <a:r>
              <a:rPr lang="pt-BR" sz="1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A cobrança é realizada de acordo com a tarifa vigente, com uma taxa mínima de 0 a </a:t>
            </a:r>
            <a:r>
              <a:rPr lang="pt-BR" sz="12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6m³ </a:t>
            </a:r>
            <a:r>
              <a:rPr lang="pt-BR" sz="1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por mês. Para consumo acima desse limite, é aplicada uma cobrança progressiva.</a:t>
            </a:r>
            <a:endParaRPr lang="pt-BR" sz="12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114217" indent="-109898" algn="just">
              <a:lnSpc>
                <a:spcPct val="150000"/>
              </a:lnSpc>
              <a:spcBef>
                <a:spcPts val="799"/>
              </a:spcBef>
              <a:buClr>
                <a:srgbClr val="000000"/>
              </a:buClr>
              <a:buSzPts val="1300"/>
              <a:buFont typeface="Arial"/>
              <a:buChar char="•"/>
            </a:pPr>
            <a:r>
              <a:rPr lang="pt-BR" sz="1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A arrecadação é realizada por um agente arrecadador e posteriormente repartida entre o </a:t>
            </a:r>
            <a:r>
              <a:rPr lang="pt-BR" sz="12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CENTRAL </a:t>
            </a:r>
            <a:r>
              <a:rPr lang="pt-BR" sz="1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e a Associação.</a:t>
            </a:r>
            <a:endParaRPr lang="pt-BR" sz="12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404949" y="1858144"/>
            <a:ext cx="5589451" cy="1169545"/>
          </a:xfrm>
          <a:prstGeom prst="rect">
            <a:avLst/>
          </a:prstGeom>
        </p:spPr>
        <p:txBody>
          <a:bodyPr wrap="square" lIns="60954" tIns="30477" rIns="60954" bIns="30477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pt-BR" sz="1200" b="1" dirty="0"/>
              <a:t>Associação Comunitária de </a:t>
            </a:r>
            <a:r>
              <a:rPr lang="pt-BR" sz="1200" b="1" dirty="0" smtClean="0"/>
              <a:t>JUAZEIRO   </a:t>
            </a:r>
            <a:endParaRPr lang="pt-BR" sz="1200" b="1" dirty="0"/>
          </a:p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pt-BR" sz="1200" dirty="0"/>
              <a:t> Consumo de água </a:t>
            </a:r>
            <a:r>
              <a:rPr lang="pt-BR" sz="1200" dirty="0" smtClean="0"/>
              <a:t>(06m³</a:t>
            </a:r>
            <a:r>
              <a:rPr lang="pt-BR" sz="1200" dirty="0"/>
              <a:t>)                    R$ </a:t>
            </a:r>
            <a:r>
              <a:rPr lang="pt-BR" sz="1200" dirty="0" smtClean="0"/>
              <a:t>13,70</a:t>
            </a:r>
            <a:endParaRPr lang="pt-BR" sz="1200" dirty="0"/>
          </a:p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pt-BR" sz="1200" dirty="0"/>
              <a:t> Operador                                                R$ 6,00 </a:t>
            </a:r>
          </a:p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pt-BR" sz="1200" dirty="0"/>
              <a:t> Energia                                                    R$ </a:t>
            </a:r>
            <a:r>
              <a:rPr lang="pt-BR" sz="1200" dirty="0" smtClean="0"/>
              <a:t>8,00</a:t>
            </a:r>
            <a:endParaRPr lang="pt-BR" sz="1200" dirty="0"/>
          </a:p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pt-BR" sz="1200" dirty="0"/>
              <a:t> Taxa administrativa                               R$ 1,00</a:t>
            </a:r>
          </a:p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pt-BR" sz="1200" dirty="0"/>
              <a:t> </a:t>
            </a:r>
            <a:r>
              <a:rPr lang="pt-BR" sz="1200" b="1" dirty="0"/>
              <a:t>TOTAL                                      R$ 28,70</a:t>
            </a:r>
            <a:endParaRPr lang="pt-BR" altLang="pt-BR" sz="1200" b="1" dirty="0">
              <a:solidFill>
                <a:srgbClr val="002060"/>
              </a:solidFill>
            </a:endParaRPr>
          </a:p>
        </p:txBody>
      </p:sp>
      <p:sp>
        <p:nvSpPr>
          <p:cNvPr id="10" name="Freeform 4"/>
          <p:cNvSpPr/>
          <p:nvPr/>
        </p:nvSpPr>
        <p:spPr>
          <a:xfrm>
            <a:off x="9940834" y="4606158"/>
            <a:ext cx="2251166" cy="2175641"/>
          </a:xfrm>
          <a:custGeom>
            <a:avLst/>
            <a:gdLst/>
            <a:ahLst/>
            <a:cxnLst/>
            <a:rect l="l" t="t" r="r" b="b"/>
            <a:pathLst>
              <a:path w="7362825" h="7359558">
                <a:moveTo>
                  <a:pt x="0" y="0"/>
                </a:moveTo>
                <a:lnTo>
                  <a:pt x="7362825" y="0"/>
                </a:lnTo>
                <a:lnTo>
                  <a:pt x="7362825" y="7359558"/>
                </a:lnTo>
                <a:lnTo>
                  <a:pt x="0" y="73595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44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400" y="276360"/>
            <a:ext cx="2916003" cy="8295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</p:pic>
    </p:spTree>
    <p:extLst>
      <p:ext uri="{BB962C8B-B14F-4D97-AF65-F5344CB8AC3E}">
        <p14:creationId xmlns:p14="http://schemas.microsoft.com/office/powerpoint/2010/main" val="264251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Danilo\Documents\thumbnail_PHOTO-2024-09-17-15-46-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598" y="1"/>
            <a:ext cx="62484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30629" y="288145"/>
            <a:ext cx="6714307" cy="8371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0954" tIns="30477" rIns="60954" bIns="30477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b="1" spc="-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ahoma"/>
                <a:cs typeface="Arial" pitchFamily="34" charset="0"/>
              </a:rPr>
              <a:t>RESULTADOS ALCANÇADOS COM O MODELO DE GESTÃO CENTRAL </a:t>
            </a:r>
            <a:endParaRPr lang="pt-BR" sz="2800" spc="-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235998" y="1763486"/>
            <a:ext cx="5498596" cy="4909030"/>
          </a:xfrm>
          <a:prstGeom prst="rect">
            <a:avLst/>
          </a:prstGeom>
        </p:spPr>
        <p:txBody>
          <a:bodyPr wrap="square" lIns="60954" tIns="30477" rIns="60954" bIns="30477">
            <a:spAutoFit/>
          </a:bodyPr>
          <a:lstStyle/>
          <a:p>
            <a:pPr marL="495310" lvl="1" indent="-190301">
              <a:lnSpc>
                <a:spcPct val="150000"/>
              </a:lnSpc>
              <a:spcBef>
                <a:spcPts val="401"/>
              </a:spcBef>
              <a:buClr>
                <a:srgbClr val="000000"/>
              </a:buClr>
              <a:buFont typeface="Montserrat"/>
              <a:buChar char="•"/>
            </a:pPr>
            <a:r>
              <a:rPr lang="pt-BR" sz="1900" b="1" spc="-1" dirty="0">
                <a:solidFill>
                  <a:schemeClr val="dk1"/>
                </a:solidFill>
                <a:ea typeface="Montserrat"/>
              </a:rPr>
              <a:t>Acesso a água de qualidade e boa quantidade;   </a:t>
            </a:r>
            <a:endParaRPr lang="pt-BR" sz="1900" b="1" spc="-1" dirty="0">
              <a:solidFill>
                <a:srgbClr val="000000"/>
              </a:solidFill>
            </a:endParaRPr>
          </a:p>
          <a:p>
            <a:pPr marL="495310" lvl="1" indent="-190301">
              <a:lnSpc>
                <a:spcPct val="150000"/>
              </a:lnSpc>
              <a:spcBef>
                <a:spcPts val="401"/>
              </a:spcBef>
              <a:buClr>
                <a:srgbClr val="000000"/>
              </a:buClr>
              <a:buFont typeface="Montserrat"/>
              <a:buChar char="•"/>
            </a:pPr>
            <a:r>
              <a:rPr lang="pt-BR" sz="1900" b="1" spc="-1" dirty="0">
                <a:solidFill>
                  <a:schemeClr val="dk1"/>
                </a:solidFill>
                <a:ea typeface="Montserrat"/>
              </a:rPr>
              <a:t>Resgate da Cidadania;</a:t>
            </a:r>
          </a:p>
          <a:p>
            <a:pPr marL="495310" lvl="1" indent="-190301">
              <a:lnSpc>
                <a:spcPct val="150000"/>
              </a:lnSpc>
              <a:spcBef>
                <a:spcPts val="401"/>
              </a:spcBef>
              <a:buClr>
                <a:srgbClr val="000000"/>
              </a:buClr>
              <a:buFont typeface="Montserrat"/>
              <a:buChar char="•"/>
            </a:pPr>
            <a:r>
              <a:rPr lang="pt-BR" sz="1900" b="1" spc="-1" dirty="0">
                <a:solidFill>
                  <a:schemeClr val="dk1"/>
                </a:solidFill>
              </a:rPr>
              <a:t>Êxodo urbano </a:t>
            </a:r>
            <a:endParaRPr lang="pt-BR" sz="1900" b="1" spc="-1" dirty="0">
              <a:solidFill>
                <a:srgbClr val="000000"/>
              </a:solidFill>
            </a:endParaRPr>
          </a:p>
          <a:p>
            <a:pPr marL="495310" lvl="1" indent="-190301">
              <a:lnSpc>
                <a:spcPct val="150000"/>
              </a:lnSpc>
              <a:spcBef>
                <a:spcPts val="401"/>
              </a:spcBef>
              <a:buClr>
                <a:srgbClr val="000000"/>
              </a:buClr>
              <a:buFont typeface="Montserrat"/>
              <a:buChar char="•"/>
            </a:pPr>
            <a:r>
              <a:rPr lang="pt-BR" sz="1900" b="1" spc="-1" dirty="0">
                <a:solidFill>
                  <a:schemeClr val="dk1"/>
                </a:solidFill>
                <a:ea typeface="Montserrat"/>
              </a:rPr>
              <a:t>Qualidade de vida;</a:t>
            </a:r>
            <a:endParaRPr lang="pt-BR" sz="1900" b="1" spc="-1" dirty="0">
              <a:solidFill>
                <a:srgbClr val="000000"/>
              </a:solidFill>
            </a:endParaRPr>
          </a:p>
          <a:p>
            <a:pPr marL="495310" lvl="1" indent="-190301">
              <a:lnSpc>
                <a:spcPct val="150000"/>
              </a:lnSpc>
              <a:spcBef>
                <a:spcPts val="401"/>
              </a:spcBef>
              <a:buClr>
                <a:srgbClr val="000000"/>
              </a:buClr>
              <a:buFont typeface="Montserrat"/>
              <a:buChar char="•"/>
            </a:pPr>
            <a:r>
              <a:rPr lang="pt-BR" sz="1900" b="1" spc="-1" dirty="0">
                <a:solidFill>
                  <a:schemeClr val="dk1"/>
                </a:solidFill>
                <a:ea typeface="Montserrat"/>
              </a:rPr>
              <a:t>Melhoria nos indicadores de saúde;</a:t>
            </a:r>
            <a:endParaRPr lang="pt-BR" sz="1900" b="1" spc="-1" dirty="0">
              <a:solidFill>
                <a:srgbClr val="000000"/>
              </a:solidFill>
            </a:endParaRPr>
          </a:p>
          <a:p>
            <a:pPr marL="495310" lvl="1" indent="-190301">
              <a:lnSpc>
                <a:spcPct val="150000"/>
              </a:lnSpc>
              <a:spcBef>
                <a:spcPts val="401"/>
              </a:spcBef>
              <a:buClr>
                <a:srgbClr val="000000"/>
              </a:buClr>
              <a:buFont typeface="Montserrat"/>
              <a:buChar char="•"/>
            </a:pPr>
            <a:r>
              <a:rPr lang="pt-BR" sz="1900" b="1" spc="-1" dirty="0">
                <a:solidFill>
                  <a:schemeClr val="dk1"/>
                </a:solidFill>
                <a:ea typeface="Montserrat"/>
              </a:rPr>
              <a:t>Desenvolvimento da economia local;</a:t>
            </a:r>
            <a:endParaRPr lang="pt-BR" sz="1900" b="1" spc="-1" dirty="0">
              <a:solidFill>
                <a:srgbClr val="000000"/>
              </a:solidFill>
            </a:endParaRPr>
          </a:p>
          <a:p>
            <a:pPr marL="495310" lvl="1" indent="-190301">
              <a:lnSpc>
                <a:spcPct val="150000"/>
              </a:lnSpc>
              <a:spcBef>
                <a:spcPts val="401"/>
              </a:spcBef>
              <a:buClr>
                <a:srgbClr val="000000"/>
              </a:buClr>
              <a:buFont typeface="Montserrat"/>
              <a:buChar char="•"/>
            </a:pPr>
            <a:r>
              <a:rPr lang="pt-BR" sz="1900" b="1" spc="-1" dirty="0">
                <a:solidFill>
                  <a:schemeClr val="dk1"/>
                </a:solidFill>
                <a:ea typeface="Montserrat"/>
              </a:rPr>
              <a:t>Enriquecimento da comunidade rural;</a:t>
            </a:r>
            <a:endParaRPr lang="pt-BR" sz="1900" b="1" spc="-1" dirty="0">
              <a:solidFill>
                <a:srgbClr val="000000"/>
              </a:solidFill>
            </a:endParaRPr>
          </a:p>
          <a:p>
            <a:pPr marL="495310" lvl="1" indent="-190301">
              <a:lnSpc>
                <a:spcPct val="150000"/>
              </a:lnSpc>
              <a:spcBef>
                <a:spcPts val="401"/>
              </a:spcBef>
              <a:buClr>
                <a:srgbClr val="000000"/>
              </a:buClr>
              <a:buFont typeface="Montserrat"/>
              <a:buChar char="•"/>
            </a:pPr>
            <a:r>
              <a:rPr lang="pt-BR" sz="1900" b="1" spc="-1" dirty="0">
                <a:solidFill>
                  <a:schemeClr val="dk1"/>
                </a:solidFill>
                <a:ea typeface="Montserrat"/>
              </a:rPr>
              <a:t>Reconhecimento Nacional e Internacional;</a:t>
            </a:r>
            <a:endParaRPr lang="pt-BR" sz="1900" b="1" spc="-1" dirty="0">
              <a:solidFill>
                <a:srgbClr val="000000"/>
              </a:solidFill>
            </a:endParaRPr>
          </a:p>
          <a:p>
            <a:pPr marL="495310" lvl="1" indent="-190301">
              <a:lnSpc>
                <a:spcPct val="150000"/>
              </a:lnSpc>
              <a:spcBef>
                <a:spcPts val="401"/>
              </a:spcBef>
              <a:buClr>
                <a:srgbClr val="000000"/>
              </a:buClr>
              <a:buFont typeface="Montserrat"/>
              <a:buChar char="•"/>
            </a:pPr>
            <a:r>
              <a:rPr lang="pt-BR" sz="1900" b="1" spc="-1" dirty="0">
                <a:solidFill>
                  <a:schemeClr val="dk1"/>
                </a:solidFill>
                <a:ea typeface="Montserrat"/>
              </a:rPr>
              <a:t>Parcerias Governamentais e privadas;</a:t>
            </a:r>
            <a:endParaRPr lang="pt-BR" sz="1900" b="1" spc="-1" dirty="0">
              <a:solidFill>
                <a:srgbClr val="000000"/>
              </a:solidFill>
            </a:endParaRPr>
          </a:p>
          <a:p>
            <a:pPr marL="495310" lvl="1" indent="-190301">
              <a:lnSpc>
                <a:spcPct val="150000"/>
              </a:lnSpc>
              <a:spcBef>
                <a:spcPts val="401"/>
              </a:spcBef>
              <a:buClr>
                <a:srgbClr val="000000"/>
              </a:buClr>
              <a:buFont typeface="Montserrat"/>
              <a:buChar char="•"/>
            </a:pPr>
            <a:r>
              <a:rPr lang="pt-BR" sz="1900" b="1" spc="-1" dirty="0">
                <a:solidFill>
                  <a:schemeClr val="dk1"/>
                </a:solidFill>
                <a:ea typeface="Montserrat"/>
              </a:rPr>
              <a:t>Visibilidade no Brasil e no Mundo.</a:t>
            </a:r>
            <a:endParaRPr lang="pt-BR" sz="1900" b="1" spc="-1" dirty="0">
              <a:solidFill>
                <a:srgbClr val="00000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98" y="1117740"/>
            <a:ext cx="2916003" cy="8295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</p:pic>
    </p:spTree>
    <p:extLst>
      <p:ext uri="{BB962C8B-B14F-4D97-AF65-F5344CB8AC3E}">
        <p14:creationId xmlns:p14="http://schemas.microsoft.com/office/powerpoint/2010/main" val="374458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ço Reservado para Conteúdo 2"/>
          <p:cNvSpPr txBox="1">
            <a:spLocks/>
          </p:cNvSpPr>
          <p:nvPr/>
        </p:nvSpPr>
        <p:spPr bwMode="auto">
          <a:xfrm>
            <a:off x="13392811" y="709963"/>
            <a:ext cx="5842000" cy="1782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45" tIns="54423" rIns="108845" bIns="54423"/>
          <a:lstStyle>
            <a:lvl1pPr marL="261938" indent="-179388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>
              <a:spcBef>
                <a:spcPts val="536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endParaRPr lang="pt-BR" sz="1300" dirty="0"/>
          </a:p>
        </p:txBody>
      </p:sp>
      <p:sp>
        <p:nvSpPr>
          <p:cNvPr id="17" name="Título 1"/>
          <p:cNvSpPr txBox="1">
            <a:spLocks/>
          </p:cNvSpPr>
          <p:nvPr/>
        </p:nvSpPr>
        <p:spPr>
          <a:xfrm>
            <a:off x="1423987" y="155976"/>
            <a:ext cx="9072564" cy="761997"/>
          </a:xfrm>
          <a:prstGeom prst="rect">
            <a:avLst/>
          </a:prstGeom>
        </p:spPr>
        <p:txBody>
          <a:bodyPr lIns="108845" tIns="54423" rIns="108845" bIns="54423" anchor="ctr"/>
          <a:lstStyle/>
          <a:p>
            <a:pPr algn="ctr">
              <a:defRPr/>
            </a:pPr>
            <a:endParaRPr lang="pt-BR" sz="32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5549105" y="2739825"/>
            <a:ext cx="5121275" cy="1448991"/>
          </a:xfrm>
          <a:prstGeom prst="rect">
            <a:avLst/>
          </a:prstGeom>
        </p:spPr>
        <p:txBody>
          <a:bodyPr lIns="108845" tIns="54423" rIns="108845" bIns="54423"/>
          <a:lstStyle/>
          <a:p>
            <a:pPr marL="326536" indent="-253065" algn="just">
              <a:lnSpc>
                <a:spcPct val="80000"/>
              </a:lnSpc>
              <a:spcBef>
                <a:spcPts val="536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pt-BR" sz="1300" dirty="0"/>
          </a:p>
        </p:txBody>
      </p:sp>
      <p:sp>
        <p:nvSpPr>
          <p:cNvPr id="7" name="Título 2"/>
          <p:cNvSpPr txBox="1">
            <a:spLocks/>
          </p:cNvSpPr>
          <p:nvPr/>
        </p:nvSpPr>
        <p:spPr>
          <a:xfrm>
            <a:off x="7535866" y="2644380"/>
            <a:ext cx="2909887" cy="540544"/>
          </a:xfrm>
          <a:prstGeom prst="rect">
            <a:avLst/>
          </a:prstGeom>
        </p:spPr>
        <p:txBody>
          <a:bodyPr lIns="108845" tIns="54423" rIns="108845" bIns="54423">
            <a:normAutofit/>
          </a:bodyPr>
          <a:lstStyle/>
          <a:p>
            <a:pPr algn="r">
              <a:defRPr/>
            </a:pPr>
            <a:r>
              <a:rPr lang="pt-BR" i="1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:</a:t>
            </a:r>
          </a:p>
        </p:txBody>
      </p:sp>
      <p:sp>
        <p:nvSpPr>
          <p:cNvPr id="8" name="Título 2"/>
          <p:cNvSpPr txBox="1">
            <a:spLocks/>
          </p:cNvSpPr>
          <p:nvPr/>
        </p:nvSpPr>
        <p:spPr>
          <a:xfrm>
            <a:off x="1679510" y="4633916"/>
            <a:ext cx="3695767" cy="720325"/>
          </a:xfrm>
          <a:prstGeom prst="rect">
            <a:avLst/>
          </a:prstGeom>
        </p:spPr>
        <p:txBody>
          <a:bodyPr lIns="108845" tIns="54423" rIns="108845" bIns="54423">
            <a:normAutofit/>
          </a:bodyPr>
          <a:lstStyle/>
          <a:p>
            <a:pPr>
              <a:defRPr/>
            </a:pPr>
            <a:endParaRPr lang="pt-BR" i="1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2" name="Título 2"/>
          <p:cNvSpPr txBox="1">
            <a:spLocks/>
          </p:cNvSpPr>
          <p:nvPr/>
        </p:nvSpPr>
        <p:spPr>
          <a:xfrm>
            <a:off x="1199457" y="719141"/>
            <a:ext cx="3856732" cy="1359691"/>
          </a:xfrm>
          <a:prstGeom prst="rect">
            <a:avLst/>
          </a:prstGeom>
        </p:spPr>
        <p:txBody>
          <a:bodyPr lIns="108845" tIns="54423" rIns="108845" bIns="54423">
            <a:normAutofit/>
          </a:bodyPr>
          <a:lstStyle/>
          <a:p>
            <a:pPr>
              <a:defRPr/>
            </a:pPr>
            <a:endParaRPr lang="pt-BR" i="1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3" name="Espaço Reservado para Conteúdo 2"/>
          <p:cNvSpPr txBox="1">
            <a:spLocks/>
          </p:cNvSpPr>
          <p:nvPr/>
        </p:nvSpPr>
        <p:spPr>
          <a:xfrm>
            <a:off x="1423987" y="5355432"/>
            <a:ext cx="8250237" cy="1258493"/>
          </a:xfrm>
          <a:prstGeom prst="rect">
            <a:avLst/>
          </a:prstGeom>
        </p:spPr>
        <p:txBody>
          <a:bodyPr lIns="108845" tIns="54423" rIns="108845" bIns="54423">
            <a:normAutofit/>
          </a:bodyPr>
          <a:lstStyle/>
          <a:p>
            <a:pPr marL="326536" indent="-253065" algn="just">
              <a:lnSpc>
                <a:spcPct val="80000"/>
              </a:lnSpc>
              <a:spcBef>
                <a:spcPts val="536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pt-BR" sz="1300" dirty="0"/>
          </a:p>
        </p:txBody>
      </p:sp>
      <p:sp>
        <p:nvSpPr>
          <p:cNvPr id="2" name="Retângulo 1"/>
          <p:cNvSpPr/>
          <p:nvPr/>
        </p:nvSpPr>
        <p:spPr>
          <a:xfrm>
            <a:off x="1679509" y="467961"/>
            <a:ext cx="9793088" cy="694695"/>
          </a:xfrm>
          <a:prstGeom prst="rect">
            <a:avLst/>
          </a:prstGeom>
        </p:spPr>
        <p:txBody>
          <a:bodyPr wrap="square" lIns="108845" tIns="54423" rIns="108845" bIns="54423">
            <a:spAutoFit/>
          </a:bodyPr>
          <a:lstStyle/>
          <a:p>
            <a:r>
              <a:rPr lang="pt-BR" sz="3800" b="1" dirty="0">
                <a:solidFill>
                  <a:srgbClr val="002060"/>
                </a:solidFill>
              </a:rPr>
              <a:t>    </a:t>
            </a:r>
          </a:p>
        </p:txBody>
      </p:sp>
      <p:sp>
        <p:nvSpPr>
          <p:cNvPr id="3" name="Retângulo 2"/>
          <p:cNvSpPr/>
          <p:nvPr/>
        </p:nvSpPr>
        <p:spPr>
          <a:xfrm>
            <a:off x="1871531" y="467962"/>
            <a:ext cx="8160907" cy="663917"/>
          </a:xfrm>
          <a:prstGeom prst="rect">
            <a:avLst/>
          </a:prstGeom>
        </p:spPr>
        <p:txBody>
          <a:bodyPr wrap="square" lIns="108845" tIns="54423" rIns="108845" bIns="54423">
            <a:spAutoFit/>
          </a:bodyPr>
          <a:lstStyle/>
          <a:p>
            <a:r>
              <a:rPr lang="pt-BR" sz="2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pt-BR" sz="3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TRABALHO SOCIAL /COMUNIDADES </a:t>
            </a:r>
            <a:endParaRPr lang="pt-BR" sz="3600" dirty="0">
              <a:latin typeface="+mj-lt"/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822" y="2078832"/>
            <a:ext cx="2343459" cy="2088201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786" y="2078831"/>
            <a:ext cx="2343461" cy="2084915"/>
          </a:xfrm>
          <a:prstGeom prst="rect">
            <a:avLst/>
          </a:prstGeom>
        </p:spPr>
      </p:pic>
      <p:pic>
        <p:nvPicPr>
          <p:cNvPr id="20" name="Google Shape;10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24822" y="4483301"/>
            <a:ext cx="2343459" cy="196540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/>
          <p:cNvSpPr/>
          <p:nvPr/>
        </p:nvSpPr>
        <p:spPr>
          <a:xfrm>
            <a:off x="355601" y="2492328"/>
            <a:ext cx="5990608" cy="3570202"/>
          </a:xfrm>
          <a:prstGeom prst="rect">
            <a:avLst/>
          </a:prstGeom>
        </p:spPr>
        <p:txBody>
          <a:bodyPr wrap="square" lIns="60954" tIns="30477" rIns="60954" bIns="30477">
            <a:spAutoFit/>
          </a:bodyPr>
          <a:lstStyle/>
          <a:p>
            <a:pPr marL="190481" indent="-190481">
              <a:buClr>
                <a:schemeClr val="tx1"/>
              </a:buClr>
              <a:buSzPts val="2100"/>
              <a:buFont typeface="Arial" panose="020B0604020202020204" pitchFamily="34" charset="0"/>
              <a:buChar char="•"/>
            </a:pPr>
            <a:r>
              <a:rPr lang="pt-BR" sz="1900" b="1" dirty="0">
                <a:ea typeface="Cambria Math"/>
                <a:cs typeface="Cambria Math"/>
                <a:sym typeface="Cambria Math"/>
              </a:rPr>
              <a:t>Apoio em Assembleias para renovação de  mandatos e reforma de estatutos;</a:t>
            </a:r>
          </a:p>
          <a:p>
            <a:pPr marL="190481" indent="-190481">
              <a:buClr>
                <a:schemeClr val="tx1"/>
              </a:buClr>
              <a:buSzPts val="2100"/>
              <a:buFont typeface="Arial" panose="020B0604020202020204" pitchFamily="34" charset="0"/>
              <a:buChar char="•"/>
            </a:pPr>
            <a:r>
              <a:rPr lang="pt-BR" sz="1900" b="1" dirty="0">
                <a:ea typeface="Cambria Math"/>
                <a:cs typeface="Cambria Math"/>
                <a:sym typeface="Cambria Math"/>
              </a:rPr>
              <a:t>Reuniões Comunitárias;</a:t>
            </a:r>
          </a:p>
          <a:p>
            <a:pPr marL="190481" indent="-190481">
              <a:buClr>
                <a:schemeClr val="tx1"/>
              </a:buClr>
              <a:buSzPts val="2100"/>
              <a:buFont typeface="Arial" panose="020B0604020202020204" pitchFamily="34" charset="0"/>
              <a:buChar char="•"/>
            </a:pPr>
            <a:r>
              <a:rPr lang="pt-BR" sz="1900" b="1" dirty="0">
                <a:ea typeface="Cambria Math"/>
                <a:cs typeface="Cambria Math"/>
                <a:sym typeface="Cambria Math"/>
              </a:rPr>
              <a:t>Plantão Social;</a:t>
            </a:r>
          </a:p>
          <a:p>
            <a:pPr marL="190481" indent="-190481">
              <a:buClr>
                <a:schemeClr val="tx1"/>
              </a:buClr>
              <a:buSzPts val="2100"/>
              <a:buFont typeface="Arial" panose="020B0604020202020204" pitchFamily="34" charset="0"/>
              <a:buChar char="•"/>
            </a:pPr>
            <a:r>
              <a:rPr lang="pt-BR" sz="1900" b="1" dirty="0">
                <a:ea typeface="Cambria Math"/>
                <a:cs typeface="Cambria Math"/>
                <a:sym typeface="Cambria Math"/>
              </a:rPr>
              <a:t>Abordagens às  Prefeituras e Universidades; </a:t>
            </a:r>
          </a:p>
          <a:p>
            <a:pPr marL="190481" indent="-190481">
              <a:buClr>
                <a:schemeClr val="tx1"/>
              </a:buClr>
              <a:buSzPts val="2100"/>
              <a:buFont typeface="Arial" panose="020B0604020202020204" pitchFamily="34" charset="0"/>
              <a:buChar char="•"/>
            </a:pPr>
            <a:r>
              <a:rPr lang="pt-BR" sz="1900" b="1" dirty="0">
                <a:ea typeface="Cambria Math"/>
                <a:cs typeface="Cambria Math"/>
                <a:sym typeface="Cambria Math"/>
              </a:rPr>
              <a:t>Encontros com as associações;</a:t>
            </a:r>
            <a:endParaRPr lang="pt-BR" sz="1900" b="1" i="1" dirty="0">
              <a:ea typeface="Cambria Math"/>
              <a:cs typeface="Cambria Math"/>
              <a:sym typeface="Cambria Math"/>
            </a:endParaRPr>
          </a:p>
          <a:p>
            <a:pPr marL="190481" indent="-190481">
              <a:buClr>
                <a:schemeClr val="tx1"/>
              </a:buClr>
              <a:buSzPts val="2100"/>
              <a:buFont typeface="Arial" panose="020B0604020202020204" pitchFamily="34" charset="0"/>
              <a:buChar char="•"/>
            </a:pPr>
            <a:r>
              <a:rPr lang="pt-BR" sz="1900" b="1" dirty="0">
                <a:ea typeface="Cambria Math"/>
                <a:cs typeface="Cambria Math"/>
                <a:sym typeface="Cambria Math"/>
              </a:rPr>
              <a:t>Abordagens domiciliares;</a:t>
            </a:r>
          </a:p>
          <a:p>
            <a:pPr marL="190481" indent="-190481">
              <a:buClr>
                <a:schemeClr val="tx1"/>
              </a:buClr>
              <a:buSzPts val="2100"/>
              <a:buFont typeface="Arial" panose="020B0604020202020204" pitchFamily="34" charset="0"/>
              <a:buChar char="•"/>
            </a:pPr>
            <a:r>
              <a:rPr lang="pt-BR" sz="1900" b="1" dirty="0">
                <a:ea typeface="Cambria Math"/>
                <a:cs typeface="Cambria Math"/>
                <a:sym typeface="Cambria Math"/>
              </a:rPr>
              <a:t>Assembleia para eleição do operador;</a:t>
            </a:r>
          </a:p>
          <a:p>
            <a:pPr marL="190481" indent="-190481">
              <a:buClr>
                <a:schemeClr val="tx1"/>
              </a:buClr>
              <a:buSzPts val="2100"/>
              <a:buFont typeface="Arial" panose="020B0604020202020204" pitchFamily="34" charset="0"/>
              <a:buChar char="•"/>
            </a:pPr>
            <a:r>
              <a:rPr lang="pt-BR" sz="1900" b="1" dirty="0">
                <a:ea typeface="Cambria Math"/>
                <a:cs typeface="Cambria Math"/>
                <a:sym typeface="Cambria Math"/>
              </a:rPr>
              <a:t>Feira de Saneamento e Meio Ambiente;</a:t>
            </a:r>
          </a:p>
          <a:p>
            <a:pPr marL="190481" indent="-190481">
              <a:buClr>
                <a:schemeClr val="tx1"/>
              </a:buClr>
              <a:buSzPts val="2100"/>
              <a:buFont typeface="Arial" panose="020B0604020202020204" pitchFamily="34" charset="0"/>
              <a:buChar char="•"/>
            </a:pPr>
            <a:r>
              <a:rPr lang="pt-BR" sz="1900" b="1" dirty="0">
                <a:ea typeface="Cambria Math"/>
                <a:cs typeface="Cambria Math"/>
                <a:sym typeface="Cambria Math"/>
              </a:rPr>
              <a:t>Ações Socioeducativas para crianças, jovens e mulheres;</a:t>
            </a:r>
          </a:p>
          <a:p>
            <a:pPr marL="190481" indent="-190481">
              <a:buClr>
                <a:schemeClr val="tx1"/>
              </a:buClr>
              <a:buSzPts val="2100"/>
              <a:buFont typeface="Arial" panose="020B0604020202020204" pitchFamily="34" charset="0"/>
              <a:buChar char="•"/>
            </a:pPr>
            <a:r>
              <a:rPr lang="pt-BR" sz="1900" b="1" dirty="0">
                <a:ea typeface="Cambria Math"/>
                <a:cs typeface="Cambria Math"/>
                <a:sym typeface="Cambria Math"/>
              </a:rPr>
              <a:t>Treinamento do Conselho de Gestão;</a:t>
            </a:r>
          </a:p>
          <a:p>
            <a:pPr marL="190481" indent="-190481">
              <a:buClr>
                <a:schemeClr val="tx1"/>
              </a:buClr>
              <a:buSzPts val="2100"/>
              <a:buFont typeface="Arial" panose="020B0604020202020204" pitchFamily="34" charset="0"/>
              <a:buChar char="•"/>
            </a:pPr>
            <a:r>
              <a:rPr lang="pt-BR" sz="1900" b="1" dirty="0">
                <a:ea typeface="Cambria Math"/>
                <a:cs typeface="Cambria Math"/>
                <a:sym typeface="Cambria Math"/>
              </a:rPr>
              <a:t>Apoio no treinamento de operadores.</a:t>
            </a:r>
          </a:p>
        </p:txBody>
      </p:sp>
      <p:sp>
        <p:nvSpPr>
          <p:cNvPr id="6" name="Retângulo 5"/>
          <p:cNvSpPr/>
          <p:nvPr/>
        </p:nvSpPr>
        <p:spPr>
          <a:xfrm>
            <a:off x="217661" y="776982"/>
            <a:ext cx="7070243" cy="135421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0954" tIns="30477" rIns="60954" bIns="30477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mbria Math"/>
                <a:cs typeface="Arial" pitchFamily="34" charset="0"/>
                <a:sym typeface="Cambria Math"/>
              </a:rPr>
              <a:t>AÇÕES </a:t>
            </a:r>
            <a:r>
              <a:rPr lang="pt-B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mbria Math"/>
                <a:cs typeface="Arial" pitchFamily="34" charset="0"/>
                <a:sym typeface="Cambria Math"/>
              </a:rPr>
              <a:t>SOCIOEDUCATIVAS NO MEIO RURAL </a:t>
            </a:r>
            <a:br>
              <a:rPr lang="pt-B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mbria Math"/>
                <a:cs typeface="Arial" pitchFamily="34" charset="0"/>
                <a:sym typeface="Cambria Math"/>
              </a:rPr>
            </a:br>
            <a:endParaRPr lang="pt-B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2" descr="https://attachment.outlook.live.net/owa/MSA%3Adaanilomoreira%40hotmail.com/service.svc/s/GetAttachmentThumbnail?id=AQMkADAwATY3ZmYAZS1iNGE5LWVjOTMtMDACLTAwCgBGAAAD5l4mmBNtvk6%2Bk8%2Br4bW6fQcAFrIz9xhwwUG0JmnvJ00SPAAAAgEMAAAAFrIz9xhwwUG0JmnvJ00SPAAFDZiqtQAAAAESABAA%2FqUv3Fe54kOU6IUbjG5vWQ%3D%3D&amp;thumbnailType=2&amp;isc=1&amp;token=eyJhbGciOiJSUzI1NiIsImtpZCI6IjMwODE3OUNFNUY0QjUyRTc4QjJEQjg5NjZCQUY0RUNDMzcyN0FFRUUiLCJ0eXAiOiJKV1QiLCJ4NXQiOiJNSUY1emw5TFV1ZUxMYmlXYTY5T3pEY25ydTQifQ.eyJvcmlnaW4iOiJodHRwczovL291dGxvb2subGl2ZS5jb20iLCJ1YyI6Ijk2YzViZmZiMDkxODRlZjVhMDMwNmFmMjJjZGZkNjE3IiwidmVyIjoiRXhjaGFuZ2UuQ2FsbGJhY2suVjEiLCJhcHBjdHhzZW5kZXIiOiJPd2FEb3dubG9hZEA4NGRmOWU3Zi1lOWY2LTQwYWYtYjQzNS1hYWFhYWFhYWFhYWEiLCJpc3NyaW5nIjoiV1ciLCJhcHBjdHgiOiJ7XCJtc2V4Y2hwcm90XCI6XCJvd2FcIixcInB1aWRcIjpcIjE4Mjk1ODE3ODk3MTk2OTlcIixcInNjb3BlXCI6XCJPd2FEb3dubG9hZFwiLFwib2lkXCI6XCIwMDA2N2ZmZS1iNGE5LWVjOTMtMDAwMC0wMDAwMDAwMDAwMDBcIixcInByaW1hcnlzaWRcIjpcIlMtMS0yODI3LTQyNTk4Mi0zMDMxMDM1MDI3XCJ9IiwibmJmIjoxNjIwMzg5MzY4LCJleHAiOjE2MjAzODk5NjgsImlzcyI6IjAwMDAwMDAyLTAwMDAtMGZmMS1jZTAwLTAwMDAwMDAwMDAwMEA4NGRmOWU3Zi1lOWY2LTQwYWYtYjQzNS1hYWFhYWFhYWFhYWEiLCJhdWQiOiIwMDAwMDAwMi0wMDAwLTBmZjEtY2UwMC0wMDAwMDAwMDAwMDAvYXR0YWNobWVudC5vdXRsb29rLmxpdmUubmV0QDg0ZGY5ZTdmLWU5ZjYtNDBhZi1iNDM1LWFhYWFhYWFhYWFhYSIsImhhcHAiOiJvd2EifQ.SdWzxUp9A97zotz6AXVGwUPjZgiwzP3be2FDKtpl2IcaSeRcpf-2osdRHtsjxUXx_txIRYq0ZFmrvfvZRr0HbyWR4m2OanNd_ZY51oGm5rtaSgm9miIlrr9otuCbXdQU3QHZb9Xb_sau4B46oOKs267OUgVfFulqNjNtHXT2pkqgX5WTnUj8oFO384LEhJofQbKw7EUFGESY5KNl61H7NJ7zOHTCRGcPliep6xEG_7uAbDs2TOb2DPTmm7IZA0piw0lfA1h44V5ifbvKPvzaT7dSql9khEifAQ_HkEODtn9Sr5Vm2wLjxi3MC0XA2siNSTN3WIsFHw6e26ZPoue0RA&amp;X-OWA-CANARY=1vO59seKk0q4G6JXPU3yhjD-URBREdkYGakprUKnSq0X9yIxFQfI8PBef-YWmI5A5BeIkQQGlcc.&amp;owa=outlook.live.com&amp;scriptVer=20210426004.07&amp;animation=tru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785" y="4483300"/>
            <a:ext cx="2343461" cy="196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436" y="799920"/>
            <a:ext cx="2916003" cy="8295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</p:pic>
    </p:spTree>
    <p:extLst>
      <p:ext uri="{BB962C8B-B14F-4D97-AF65-F5344CB8AC3E}">
        <p14:creationId xmlns:p14="http://schemas.microsoft.com/office/powerpoint/2010/main" val="371438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>
            <a:extLst>
              <a:ext uri="{FF2B5EF4-FFF2-40B4-BE49-F238E27FC236}">
                <a16:creationId xmlns="" xmlns:a16="http://schemas.microsoft.com/office/drawing/2014/main" id="{C560CC0F-FA25-7CB1-54F8-8762A017CC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41372" y="4441371"/>
            <a:ext cx="6912428" cy="1735591"/>
          </a:xfrm>
        </p:spPr>
        <p:txBody>
          <a:bodyPr>
            <a:normAutofit fontScale="92500" lnSpcReduction="20000"/>
          </a:bodyPr>
          <a:lstStyle/>
          <a:p>
            <a:r>
              <a:rPr lang="pt-BR" sz="2000" dirty="0" smtClean="0">
                <a:latin typeface="Arial" pitchFamily="34" charset="0"/>
                <a:cs typeface="Arial" pitchFamily="34" charset="0"/>
              </a:rPr>
              <a:t>Visita ao Sistema de abastecimento de água;</a:t>
            </a:r>
          </a:p>
          <a:p>
            <a:r>
              <a:rPr lang="pt-BR" sz="2000" dirty="0" smtClean="0">
                <a:latin typeface="Arial" pitchFamily="34" charset="0"/>
                <a:cs typeface="Arial" pitchFamily="34" charset="0"/>
              </a:rPr>
              <a:t>Associação local e Escola;</a:t>
            </a:r>
          </a:p>
          <a:p>
            <a:r>
              <a:rPr lang="pt-BR" sz="2000" dirty="0" smtClean="0">
                <a:latin typeface="Arial" pitchFamily="34" charset="0"/>
                <a:cs typeface="Arial" pitchFamily="34" charset="0"/>
              </a:rPr>
              <a:t> Dialogar sobre o cuidado e uso adequado da água;</a:t>
            </a:r>
          </a:p>
          <a:p>
            <a:r>
              <a:rPr lang="pt-B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Crianças,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Mobilizadores e futuros usuários da água;</a:t>
            </a:r>
          </a:p>
          <a:p>
            <a:r>
              <a:rPr lang="pt-BR" sz="2000" dirty="0" smtClean="0">
                <a:latin typeface="Arial" pitchFamily="34" charset="0"/>
                <a:cs typeface="Arial" pitchFamily="34" charset="0"/>
              </a:rPr>
              <a:t> Garantia de um futuro mais sustentável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Google Shape;70;p14"/>
          <p:cNvPicPr preferRelativeResize="0">
            <a:picLocks noGrp="1"/>
          </p:cNvPicPr>
          <p:nvPr>
            <p:ph sz="half" idx="1"/>
          </p:nvPr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9999" y="4075611"/>
            <a:ext cx="3425217" cy="237443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983AA22A-2B3D-27C8-9A63-5CD037E5D1D6}"/>
              </a:ext>
            </a:extLst>
          </p:cNvPr>
          <p:cNvSpPr txBox="1">
            <a:spLocks/>
          </p:cNvSpPr>
          <p:nvPr/>
        </p:nvSpPr>
        <p:spPr>
          <a:xfrm>
            <a:off x="1251527" y="139286"/>
            <a:ext cx="9448318" cy="676894"/>
          </a:xfrm>
          <a:prstGeom prst="rect">
            <a:avLst/>
          </a:prstGeom>
          <a:ln w="635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1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</a:t>
            </a:r>
          </a:p>
          <a:p>
            <a:r>
              <a:rPr lang="pt-BR" sz="41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41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SOCIAL  -  AÇÕES DE EDUCAÇÃO AMBIENTAL</a:t>
            </a:r>
            <a:endParaRPr lang="pt-BR" sz="41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C:\Users\Danilo\Desktop\AMA 2023\thumbnail_PHOTO-2024-07-22-10-33-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2593" y="1698312"/>
            <a:ext cx="3352800" cy="210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Danilo\Desktop\AMA 2023\PHOTO-2024-07-22-10-33-43.jpg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62" y="1698312"/>
            <a:ext cx="3351600" cy="2099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7040880" y="1645920"/>
            <a:ext cx="471569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0481" indent="-190481">
              <a:buFont typeface="Arial" pitchFamily="34" charset="0"/>
              <a:buChar char="•"/>
            </a:pPr>
            <a:r>
              <a:rPr lang="pt-BR" dirty="0">
                <a:latin typeface="Arial" pitchFamily="34" charset="0"/>
                <a:cs typeface="Arial" pitchFamily="34" charset="0"/>
              </a:rPr>
              <a:t>Plantio de mudas nativas nas Matas Ciliares;</a:t>
            </a:r>
          </a:p>
          <a:p>
            <a:pPr marL="190481" indent="-190481">
              <a:buFont typeface="Arial" pitchFamily="34" charset="0"/>
              <a:buChar char="•"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Distribuição </a:t>
            </a:r>
            <a:r>
              <a:rPr lang="pt-BR" dirty="0">
                <a:latin typeface="Arial" pitchFamily="34" charset="0"/>
                <a:cs typeface="Arial" pitchFamily="34" charset="0"/>
              </a:rPr>
              <a:t>e Plantio de Árvores nas praças;</a:t>
            </a:r>
          </a:p>
          <a:p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3447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383439" y="904346"/>
            <a:ext cx="7519590" cy="564894"/>
          </a:xfrm>
          <a:custGeom>
            <a:avLst/>
            <a:gdLst/>
            <a:ahLst/>
            <a:cxnLst/>
            <a:rect l="l" t="t" r="r" b="b"/>
            <a:pathLst>
              <a:path w="7738453" h="1858089">
                <a:moveTo>
                  <a:pt x="0" y="0"/>
                </a:moveTo>
                <a:lnTo>
                  <a:pt x="7738453" y="0"/>
                </a:lnTo>
                <a:lnTo>
                  <a:pt x="7738453" y="1858089"/>
                </a:lnTo>
                <a:lnTo>
                  <a:pt x="0" y="185808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extBox 5"/>
          <p:cNvSpPr txBox="1"/>
          <p:nvPr/>
        </p:nvSpPr>
        <p:spPr>
          <a:xfrm>
            <a:off x="692331" y="404949"/>
            <a:ext cx="6013269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50"/>
              </a:lnSpc>
            </a:pPr>
            <a:r>
              <a:rPr lang="en-US" sz="3600" b="1" dirty="0">
                <a:solidFill>
                  <a:srgbClr val="FFFFFF"/>
                </a:solidFill>
                <a:latin typeface="+mj-lt"/>
              </a:rPr>
              <a:t>  </a:t>
            </a:r>
            <a:endParaRPr lang="en-US" sz="3600" b="1" dirty="0" smtClean="0">
              <a:solidFill>
                <a:srgbClr val="FFFFFF"/>
              </a:solidFill>
              <a:latin typeface="+mj-lt"/>
            </a:endParaRPr>
          </a:p>
          <a:p>
            <a:pPr algn="ctr">
              <a:lnSpc>
                <a:spcPts val="3950"/>
              </a:lnSpc>
            </a:pPr>
            <a:r>
              <a:rPr lang="en-US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APOIO 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AO ESTADO AS CENTRAIS 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4E76007A-1AEE-4BC7-AA35-DC006D433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06" y="5308600"/>
            <a:ext cx="1320041" cy="120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xmlns="" id="{205D8763-34BB-425A-A3FB-AC9E0BAF5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664200"/>
            <a:ext cx="954130" cy="681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EF6CEFAD-1D35-4C0D-84F9-F1DC68A587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800" y="5807151"/>
            <a:ext cx="1654417" cy="538799"/>
          </a:xfrm>
          <a:prstGeom prst="rect">
            <a:avLst/>
          </a:prstGeom>
          <a:noFill/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4855F73E-033D-4468-A704-B7123F3B20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303" y="5563760"/>
            <a:ext cx="1270000" cy="755250"/>
          </a:xfrm>
          <a:prstGeom prst="rect">
            <a:avLst/>
          </a:prstGeom>
          <a:noFill/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41497E78-CCCF-4FE9-A071-6BA3FF72DB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9716" y="5442063"/>
            <a:ext cx="2180685" cy="944173"/>
          </a:xfrm>
          <a:prstGeom prst="rect">
            <a:avLst/>
          </a:prstGeom>
        </p:spPr>
      </p:pic>
      <p:pic>
        <p:nvPicPr>
          <p:cNvPr id="15" name="Imagem 1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00800" y="5473457"/>
            <a:ext cx="1981229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ixaDeTexto 11"/>
          <p:cNvSpPr txBox="1"/>
          <p:nvPr/>
        </p:nvSpPr>
        <p:spPr>
          <a:xfrm>
            <a:off x="136206" y="1854200"/>
            <a:ext cx="10684194" cy="1523488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/>
          <a:p>
            <a:pPr marL="190481" indent="-190481">
              <a:buFont typeface="Arial" pitchFamily="34" charset="0"/>
              <a:buChar char="•"/>
            </a:pPr>
            <a:r>
              <a:rPr lang="pt-BR" sz="1900" b="1" dirty="0" smtClean="0"/>
              <a:t>RECUPERAÇÃO,CONSTRUÇÃO E AMPLIAÇÃO   </a:t>
            </a:r>
            <a:r>
              <a:rPr lang="pt-BR" sz="1900" b="1" dirty="0"/>
              <a:t>DE SISTEMAS DE ABASTECIMENTO DE ÁGUA </a:t>
            </a:r>
          </a:p>
          <a:p>
            <a:pPr marL="190481" indent="-190481">
              <a:buFont typeface="Arial" pitchFamily="34" charset="0"/>
              <a:buChar char="•"/>
            </a:pPr>
            <a:r>
              <a:rPr lang="pt-BR" sz="1900" b="1" dirty="0" smtClean="0"/>
              <a:t>ARCABOUÇO </a:t>
            </a:r>
            <a:r>
              <a:rPr lang="pt-BR" sz="1900" b="1" dirty="0"/>
              <a:t>JURÍDICO  - </a:t>
            </a:r>
            <a:r>
              <a:rPr lang="pt-BR" sz="1900" dirty="0"/>
              <a:t>LEI AUTORIZATIVA COM TODOS </a:t>
            </a:r>
            <a:r>
              <a:rPr lang="pt-BR" sz="1900" dirty="0" smtClean="0"/>
              <a:t>OS MUNICÍPIOS</a:t>
            </a:r>
            <a:endParaRPr lang="pt-BR" sz="1900" dirty="0"/>
          </a:p>
          <a:p>
            <a:pPr marL="190481" indent="-190481">
              <a:buFont typeface="Arial" pitchFamily="34" charset="0"/>
              <a:buChar char="•"/>
            </a:pPr>
            <a:r>
              <a:rPr lang="pt-BR" sz="1900" b="1" dirty="0" smtClean="0"/>
              <a:t>COMPRA DE EQUIPAMENTOS  E </a:t>
            </a:r>
            <a:r>
              <a:rPr lang="pt-BR" sz="1900" b="1" dirty="0"/>
              <a:t>VEICULOS NOVOS .  </a:t>
            </a:r>
            <a:r>
              <a:rPr lang="pt-BR" sz="1900" dirty="0"/>
              <a:t>MELHOR ATENDIMENTO AS COMUNIDADES.</a:t>
            </a:r>
            <a:r>
              <a:rPr lang="pt-BR" sz="1900" b="1" dirty="0"/>
              <a:t> </a:t>
            </a:r>
          </a:p>
          <a:p>
            <a:pPr marL="190481" indent="-190481">
              <a:buFont typeface="Arial" pitchFamily="34" charset="0"/>
              <a:buChar char="•"/>
            </a:pPr>
            <a:r>
              <a:rPr lang="pt-BR" sz="1900" b="1" dirty="0" smtClean="0"/>
              <a:t>CAPACITAÇÕES  </a:t>
            </a:r>
            <a:r>
              <a:rPr lang="pt-BR" sz="1900" b="1" dirty="0"/>
              <a:t>: </a:t>
            </a:r>
            <a:r>
              <a:rPr lang="pt-BR" sz="1900" dirty="0"/>
              <a:t>TREINAMENTO COM DIRETORIA E OPERADORES DO SISTEMAS</a:t>
            </a:r>
            <a:r>
              <a:rPr lang="pt-BR" sz="1900" dirty="0" smtClean="0"/>
              <a:t>.</a:t>
            </a:r>
          </a:p>
          <a:p>
            <a:pPr marL="190481" indent="-190481">
              <a:buFont typeface="Arial" pitchFamily="34" charset="0"/>
              <a:buChar char="•"/>
            </a:pPr>
            <a:r>
              <a:rPr lang="pt-BR" sz="1900" b="1" dirty="0" smtClean="0"/>
              <a:t>CRIAÇÃO DA CENTRAL DE CAETITÉ.</a:t>
            </a:r>
            <a:endParaRPr lang="pt-BR" sz="1900" b="1" dirty="0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29" y="197093"/>
            <a:ext cx="2916003" cy="8295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</p:pic>
    </p:spTree>
    <p:extLst>
      <p:ext uri="{BB962C8B-B14F-4D97-AF65-F5344CB8AC3E}">
        <p14:creationId xmlns:p14="http://schemas.microsoft.com/office/powerpoint/2010/main" val="412904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3074" name="Picture 2" descr="C:\Users\Danilo\Documents\PHOTO-2024-04-05-17-25-4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96" y="2023793"/>
            <a:ext cx="3163942" cy="2110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608079" y="1463040"/>
            <a:ext cx="78611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/>
              <a:t>APOIO </a:t>
            </a:r>
            <a:r>
              <a:rPr lang="pt-BR" sz="3600" b="1" dirty="0" smtClean="0"/>
              <a:t>DO ESTADO</a:t>
            </a:r>
          </a:p>
          <a:p>
            <a:r>
              <a:rPr lang="pt-BR" dirty="0" smtClean="0"/>
              <a:t> </a:t>
            </a:r>
            <a:r>
              <a:rPr lang="en-US" b="1" dirty="0">
                <a:latin typeface="Arimo Bold"/>
              </a:rPr>
              <a:t>Com o </a:t>
            </a:r>
            <a:r>
              <a:rPr lang="en-US" b="1" dirty="0" err="1">
                <a:latin typeface="Arimo Bold"/>
              </a:rPr>
              <a:t>Projeto</a:t>
            </a:r>
            <a:r>
              <a:rPr lang="en-US" b="1" dirty="0">
                <a:latin typeface="Arimo Bold"/>
              </a:rPr>
              <a:t> Bahia </a:t>
            </a:r>
            <a:r>
              <a:rPr lang="en-US" b="1" dirty="0" err="1">
                <a:latin typeface="Arimo Bold"/>
              </a:rPr>
              <a:t>Produtiva</a:t>
            </a:r>
            <a:r>
              <a:rPr lang="en-US" b="1" dirty="0">
                <a:latin typeface="Arimo Bold"/>
              </a:rPr>
              <a:t> </a:t>
            </a:r>
            <a:r>
              <a:rPr lang="en-US" b="1" dirty="0" err="1">
                <a:latin typeface="Arimo Bold"/>
              </a:rPr>
              <a:t>foi</a:t>
            </a:r>
            <a:r>
              <a:rPr lang="en-US" b="1" dirty="0">
                <a:latin typeface="Arimo Bold"/>
              </a:rPr>
              <a:t> </a:t>
            </a:r>
            <a:r>
              <a:rPr lang="en-US" b="1" dirty="0" err="1" smtClean="0">
                <a:latin typeface="Arimo Bold"/>
              </a:rPr>
              <a:t>criado</a:t>
            </a:r>
            <a:r>
              <a:rPr lang="en-US" b="1" dirty="0" smtClean="0">
                <a:latin typeface="Arimo Bold"/>
              </a:rPr>
              <a:t> </a:t>
            </a:r>
            <a:r>
              <a:rPr lang="en-US" b="1" dirty="0" err="1">
                <a:latin typeface="Arimo Bold"/>
              </a:rPr>
              <a:t>em</a:t>
            </a:r>
            <a:r>
              <a:rPr lang="en-US" b="1" dirty="0">
                <a:latin typeface="Arimo Bold"/>
              </a:rPr>
              <a:t> 2020, a GECEN (</a:t>
            </a:r>
            <a:r>
              <a:rPr lang="en-US" b="1" dirty="0" err="1">
                <a:latin typeface="Arimo Bold"/>
              </a:rPr>
              <a:t>Gerência</a:t>
            </a:r>
            <a:r>
              <a:rPr lang="en-US" b="1" dirty="0">
                <a:latin typeface="Arimo Bold"/>
              </a:rPr>
              <a:t> de </a:t>
            </a:r>
            <a:r>
              <a:rPr lang="en-US" b="1" dirty="0" err="1">
                <a:latin typeface="Arimo Bold"/>
              </a:rPr>
              <a:t>Acompanhamento</a:t>
            </a:r>
            <a:r>
              <a:rPr lang="en-US" b="1" dirty="0">
                <a:latin typeface="Arimo Bold"/>
              </a:rPr>
              <a:t> </a:t>
            </a:r>
            <a:r>
              <a:rPr lang="en-US" b="1" dirty="0" err="1">
                <a:latin typeface="Arimo Bold"/>
              </a:rPr>
              <a:t>ao</a:t>
            </a:r>
            <a:r>
              <a:rPr lang="en-US" b="1" dirty="0">
                <a:latin typeface="Arimo Bold"/>
              </a:rPr>
              <a:t> </a:t>
            </a:r>
            <a:r>
              <a:rPr lang="en-US" b="1" dirty="0" err="1">
                <a:latin typeface="Arimo Bold"/>
              </a:rPr>
              <a:t>Programa</a:t>
            </a:r>
            <a:r>
              <a:rPr lang="en-US" b="1" dirty="0">
                <a:latin typeface="Arimo Bold"/>
              </a:rPr>
              <a:t> </a:t>
            </a:r>
            <a:r>
              <a:rPr lang="en-US" b="1" dirty="0" err="1">
                <a:latin typeface="Arimo Bold"/>
              </a:rPr>
              <a:t>Centrais</a:t>
            </a:r>
            <a:r>
              <a:rPr lang="en-US" b="1" dirty="0">
                <a:latin typeface="Arimo Bold"/>
              </a:rPr>
              <a:t> </a:t>
            </a:r>
            <a:r>
              <a:rPr lang="en-US" b="1" dirty="0" err="1">
                <a:latin typeface="Arimo Bold"/>
              </a:rPr>
              <a:t>na</a:t>
            </a:r>
            <a:r>
              <a:rPr lang="en-US" b="1" dirty="0">
                <a:latin typeface="Arimo Bold"/>
              </a:rPr>
              <a:t> Bahia</a:t>
            </a:r>
            <a:r>
              <a:rPr lang="en-US" b="1" dirty="0" smtClean="0">
                <a:latin typeface="Arimo Bold"/>
              </a:rPr>
              <a:t>)</a:t>
            </a:r>
            <a:endParaRPr lang="pt-BR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3735977" y="2717074"/>
            <a:ext cx="73805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Arimo"/>
              </a:rPr>
              <a:t>Apoio</a:t>
            </a:r>
            <a:r>
              <a:rPr lang="en-US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mo"/>
              </a:rPr>
              <a:t>Técnico</a:t>
            </a:r>
            <a:r>
              <a:rPr lang="en-US" dirty="0">
                <a:solidFill>
                  <a:srgbClr val="000000"/>
                </a:solidFill>
                <a:latin typeface="Arimo"/>
              </a:rPr>
              <a:t> e Social</a:t>
            </a:r>
          </a:p>
          <a:p>
            <a:r>
              <a:rPr lang="en-US" dirty="0" err="1">
                <a:solidFill>
                  <a:srgbClr val="000000"/>
                </a:solidFill>
                <a:latin typeface="Arimo"/>
              </a:rPr>
              <a:t>Contratação</a:t>
            </a:r>
            <a:r>
              <a:rPr lang="en-US" dirty="0">
                <a:solidFill>
                  <a:srgbClr val="000000"/>
                </a:solidFill>
                <a:latin typeface="Arimo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Arimo"/>
              </a:rPr>
              <a:t>químico</a:t>
            </a:r>
            <a:r>
              <a:rPr lang="en-US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mo"/>
              </a:rPr>
              <a:t>especialista</a:t>
            </a:r>
            <a:r>
              <a:rPr lang="en-US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mo"/>
              </a:rPr>
              <a:t>em</a:t>
            </a:r>
            <a:r>
              <a:rPr lang="en-US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mo"/>
              </a:rPr>
              <a:t>tratamento</a:t>
            </a:r>
            <a:r>
              <a:rPr lang="en-US" dirty="0">
                <a:solidFill>
                  <a:srgbClr val="000000"/>
                </a:solidFill>
                <a:latin typeface="Arimo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Arimo"/>
              </a:rPr>
              <a:t>água</a:t>
            </a:r>
            <a:r>
              <a:rPr lang="en-US" dirty="0">
                <a:solidFill>
                  <a:srgbClr val="000000"/>
                </a:solidFill>
                <a:latin typeface="Arimo"/>
              </a:rPr>
              <a:t>;</a:t>
            </a:r>
          </a:p>
          <a:p>
            <a:r>
              <a:rPr lang="en-US" dirty="0" err="1">
                <a:solidFill>
                  <a:srgbClr val="000000"/>
                </a:solidFill>
                <a:latin typeface="Arimo"/>
              </a:rPr>
              <a:t>Apoio</a:t>
            </a:r>
            <a:r>
              <a:rPr lang="en-US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mo"/>
              </a:rPr>
              <a:t>nas</a:t>
            </a:r>
            <a:r>
              <a:rPr lang="en-US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mo"/>
              </a:rPr>
              <a:t>atividades</a:t>
            </a:r>
            <a:r>
              <a:rPr lang="en-US" dirty="0">
                <a:solidFill>
                  <a:srgbClr val="000000"/>
                </a:solidFill>
                <a:latin typeface="Arimo"/>
              </a:rPr>
              <a:t> do </a:t>
            </a:r>
            <a:r>
              <a:rPr lang="en-US" dirty="0" err="1">
                <a:solidFill>
                  <a:srgbClr val="000000"/>
                </a:solidFill>
                <a:latin typeface="Arimo"/>
              </a:rPr>
              <a:t>setor</a:t>
            </a:r>
            <a:r>
              <a:rPr lang="en-US" dirty="0">
                <a:solidFill>
                  <a:srgbClr val="000000"/>
                </a:solidFill>
                <a:latin typeface="Arimo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Arimo"/>
              </a:rPr>
              <a:t>Desenvolvimento</a:t>
            </a:r>
            <a:r>
              <a:rPr lang="en-US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mo"/>
              </a:rPr>
              <a:t>comunitário</a:t>
            </a:r>
            <a:r>
              <a:rPr lang="en-US" dirty="0">
                <a:solidFill>
                  <a:srgbClr val="000000"/>
                </a:solidFill>
                <a:latin typeface="Arimo"/>
              </a:rPr>
              <a:t>;</a:t>
            </a:r>
          </a:p>
          <a:p>
            <a:r>
              <a:rPr lang="en-US" dirty="0" err="1" smtClean="0">
                <a:solidFill>
                  <a:srgbClr val="000000"/>
                </a:solidFill>
                <a:latin typeface="Arimo"/>
              </a:rPr>
              <a:t>Treinamento</a:t>
            </a:r>
            <a:r>
              <a:rPr lang="en-US" dirty="0" smtClean="0">
                <a:solidFill>
                  <a:srgbClr val="000000"/>
                </a:solidFill>
                <a:latin typeface="Arimo"/>
              </a:rPr>
              <a:t> e </a:t>
            </a:r>
            <a:r>
              <a:rPr lang="en-US" dirty="0" err="1" smtClean="0">
                <a:solidFill>
                  <a:srgbClr val="000000"/>
                </a:solidFill>
                <a:latin typeface="Arimo"/>
              </a:rPr>
              <a:t>Análise</a:t>
            </a:r>
            <a:r>
              <a:rPr lang="en-US" dirty="0" smtClean="0">
                <a:solidFill>
                  <a:srgbClr val="000000"/>
                </a:solidFill>
                <a:latin typeface="Arimo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Arimo"/>
              </a:rPr>
              <a:t>de </a:t>
            </a:r>
            <a:r>
              <a:rPr lang="en-US" dirty="0" err="1" smtClean="0">
                <a:solidFill>
                  <a:srgbClr val="000000"/>
                </a:solidFill>
                <a:latin typeface="Arimo"/>
              </a:rPr>
              <a:t>água</a:t>
            </a:r>
            <a:r>
              <a:rPr lang="en-US" dirty="0" smtClean="0">
                <a:solidFill>
                  <a:srgbClr val="000000"/>
                </a:solidFill>
                <a:latin typeface="Arimo"/>
              </a:rPr>
              <a:t>.  </a:t>
            </a:r>
            <a:r>
              <a:rPr lang="en-US" dirty="0">
                <a:solidFill>
                  <a:srgbClr val="000000"/>
                </a:solidFill>
                <a:latin typeface="Arimo"/>
              </a:rPr>
              <a:t>EMBASA</a:t>
            </a:r>
            <a:r>
              <a:rPr lang="en-US" dirty="0" smtClean="0">
                <a:solidFill>
                  <a:srgbClr val="000000"/>
                </a:solidFill>
                <a:latin typeface="Arimo"/>
              </a:rPr>
              <a:t>;</a:t>
            </a:r>
            <a:endParaRPr lang="en-US" dirty="0">
              <a:solidFill>
                <a:srgbClr val="000000"/>
              </a:solidFill>
              <a:latin typeface="Arimo"/>
            </a:endParaRPr>
          </a:p>
          <a:p>
            <a:r>
              <a:rPr lang="en-US" dirty="0" err="1">
                <a:solidFill>
                  <a:srgbClr val="000000"/>
                </a:solidFill>
                <a:latin typeface="Arimo"/>
              </a:rPr>
              <a:t>Monitoramento</a:t>
            </a:r>
            <a:r>
              <a:rPr lang="en-US" dirty="0">
                <a:solidFill>
                  <a:srgbClr val="000000"/>
                </a:solidFill>
                <a:latin typeface="Arimo"/>
              </a:rPr>
              <a:t> dos </a:t>
            </a:r>
            <a:r>
              <a:rPr lang="en-US" dirty="0" err="1">
                <a:solidFill>
                  <a:srgbClr val="000000"/>
                </a:solidFill>
                <a:latin typeface="Arimo"/>
              </a:rPr>
              <a:t>Indicadores</a:t>
            </a:r>
            <a:r>
              <a:rPr lang="en-US" dirty="0">
                <a:solidFill>
                  <a:srgbClr val="000000"/>
                </a:solidFill>
                <a:latin typeface="Arimo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Arimo"/>
              </a:rPr>
              <a:t>Sustentabilidade</a:t>
            </a:r>
            <a:r>
              <a:rPr lang="en-US" dirty="0">
                <a:solidFill>
                  <a:srgbClr val="000000"/>
                </a:solidFill>
                <a:latin typeface="Arimo"/>
              </a:rPr>
              <a:t> do </a:t>
            </a:r>
            <a:r>
              <a:rPr lang="en-US" dirty="0" err="1">
                <a:solidFill>
                  <a:srgbClr val="000000"/>
                </a:solidFill>
                <a:latin typeface="Arimo"/>
              </a:rPr>
              <a:t>modelo</a:t>
            </a:r>
            <a:r>
              <a:rPr lang="en-US" dirty="0">
                <a:solidFill>
                  <a:srgbClr val="000000"/>
                </a:solidFill>
                <a:latin typeface="Arimo"/>
              </a:rPr>
              <a:t>)</a:t>
            </a:r>
          </a:p>
        </p:txBody>
      </p:sp>
      <p:sp>
        <p:nvSpPr>
          <p:cNvPr id="22" name="Freeform 4"/>
          <p:cNvSpPr/>
          <p:nvPr/>
        </p:nvSpPr>
        <p:spPr>
          <a:xfrm>
            <a:off x="8358385" y="230061"/>
            <a:ext cx="1129503" cy="1134810"/>
          </a:xfrm>
          <a:custGeom>
            <a:avLst/>
            <a:gdLst/>
            <a:ahLst/>
            <a:cxnLst/>
            <a:rect l="l" t="t" r="r" b="b"/>
            <a:pathLst>
              <a:path w="2734799" h="3091510">
                <a:moveTo>
                  <a:pt x="0" y="0"/>
                </a:moveTo>
                <a:lnTo>
                  <a:pt x="2734799" y="0"/>
                </a:lnTo>
                <a:lnTo>
                  <a:pt x="2734799" y="3091510"/>
                </a:lnTo>
                <a:lnTo>
                  <a:pt x="0" y="309151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4" name="Freeform 5"/>
          <p:cNvSpPr/>
          <p:nvPr/>
        </p:nvSpPr>
        <p:spPr>
          <a:xfrm>
            <a:off x="9780741" y="48825"/>
            <a:ext cx="2078462" cy="1271579"/>
          </a:xfrm>
          <a:custGeom>
            <a:avLst/>
            <a:gdLst/>
            <a:ahLst/>
            <a:cxnLst/>
            <a:rect l="l" t="t" r="r" b="b"/>
            <a:pathLst>
              <a:path w="4962525" h="3028950">
                <a:moveTo>
                  <a:pt x="0" y="0"/>
                </a:moveTo>
                <a:lnTo>
                  <a:pt x="4962525" y="0"/>
                </a:lnTo>
                <a:lnTo>
                  <a:pt x="4962525" y="3028951"/>
                </a:lnTo>
                <a:lnTo>
                  <a:pt x="0" y="302895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6" name="CaixaDeTexto 15"/>
          <p:cNvSpPr txBox="1"/>
          <p:nvPr/>
        </p:nvSpPr>
        <p:spPr>
          <a:xfrm>
            <a:off x="3958046" y="4441371"/>
            <a:ext cx="7720148" cy="156966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pt-BR" sz="2400" dirty="0" smtClean="0"/>
              <a:t>Evasão de receita                 Ficha do cloro e PH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BR" sz="2400" dirty="0" smtClean="0"/>
              <a:t>Macromedição                      Conservação do Sistemas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BR" sz="2400" dirty="0" smtClean="0"/>
              <a:t>Ligações inativas                   Regularização de Associações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BR" sz="2400" dirty="0" smtClean="0"/>
              <a:t>Suficiência de caixa             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76971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050" name="Picture 2" descr="C:\Users\Danilo\Documents\PHOTO-2024-05-15-18-02-29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364872"/>
            <a:ext cx="7145384" cy="488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Ondulado 21"/>
          <p:cNvSpPr/>
          <p:nvPr/>
        </p:nvSpPr>
        <p:spPr>
          <a:xfrm rot="5400000">
            <a:off x="5191792" y="1724907"/>
            <a:ext cx="4880808" cy="4160738"/>
          </a:xfrm>
          <a:prstGeom prst="wave">
            <a:avLst/>
          </a:prstGeom>
          <a:solidFill>
            <a:schemeClr val="bg1">
              <a:lumMod val="95000"/>
            </a:schemeClr>
          </a:solidFill>
          <a:ln/>
        </p:spPr>
        <p:style>
          <a:lnRef idx="1">
            <a:schemeClr val="accent3"/>
          </a:lnRef>
          <a:fillRef idx="1002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0954" tIns="30477" rIns="60954" bIns="30477" rtlCol="0" anchor="ctr"/>
          <a:lstStyle/>
          <a:p>
            <a:pPr algn="ctr"/>
            <a:endParaRPr lang="pt-BR" dirty="0"/>
          </a:p>
        </p:txBody>
      </p:sp>
      <p:sp>
        <p:nvSpPr>
          <p:cNvPr id="23" name="Retângulo 22"/>
          <p:cNvSpPr/>
          <p:nvPr/>
        </p:nvSpPr>
        <p:spPr>
          <a:xfrm>
            <a:off x="7177184" y="1364871"/>
            <a:ext cx="5014816" cy="48713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/>
          <p:cNvSpPr txBox="1"/>
          <p:nvPr/>
        </p:nvSpPr>
        <p:spPr>
          <a:xfrm>
            <a:off x="7177185" y="1854926"/>
            <a:ext cx="4892895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400" b="1" dirty="0" smtClean="0"/>
              <a:t>CENTRAL : GESTÃO COMPARTILHADA </a:t>
            </a:r>
            <a:endParaRPr lang="pt-BR" dirty="0" smtClean="0"/>
          </a:p>
        </p:txBody>
      </p:sp>
      <p:sp>
        <p:nvSpPr>
          <p:cNvPr id="17" name="CaixaDeTexto 16"/>
          <p:cNvSpPr txBox="1"/>
          <p:nvPr/>
        </p:nvSpPr>
        <p:spPr>
          <a:xfrm rot="10800000" flipV="1">
            <a:off x="7511143" y="3110560"/>
            <a:ext cx="43499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MUNICÍPIO DE MIGUEL CALMON </a:t>
            </a:r>
          </a:p>
          <a:p>
            <a:r>
              <a:rPr lang="pt-BR" sz="2000" b="1" dirty="0" smtClean="0"/>
              <a:t>POPULAÇÃO DE 26.000</a:t>
            </a:r>
            <a:endParaRPr lang="pt-BR" sz="2000" b="1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7376125" y="2534194"/>
            <a:ext cx="4302069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400" b="1" dirty="0" smtClean="0"/>
              <a:t>PRÓXIMO </a:t>
            </a:r>
            <a:r>
              <a:rPr lang="pt-BR" sz="2400" b="1" dirty="0" smtClean="0"/>
              <a:t>A UNIVERSALIZAÇÃO </a:t>
            </a:r>
            <a:endParaRPr lang="pt-BR" sz="2400" b="1" dirty="0"/>
          </a:p>
        </p:txBody>
      </p:sp>
      <p:sp>
        <p:nvSpPr>
          <p:cNvPr id="26" name="Fluxograma: Terminação 25"/>
          <p:cNvSpPr/>
          <p:nvPr/>
        </p:nvSpPr>
        <p:spPr>
          <a:xfrm>
            <a:off x="9527158" y="4188035"/>
            <a:ext cx="2440841" cy="938341"/>
          </a:xfrm>
          <a:prstGeom prst="flowChartTermina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Fluxograma: Terminação 26"/>
          <p:cNvSpPr/>
          <p:nvPr/>
        </p:nvSpPr>
        <p:spPr>
          <a:xfrm>
            <a:off x="7316244" y="4188035"/>
            <a:ext cx="3560882" cy="938341"/>
          </a:xfrm>
          <a:prstGeom prst="flowChartTerminator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Fluxograma: Terminação 27"/>
          <p:cNvSpPr/>
          <p:nvPr/>
        </p:nvSpPr>
        <p:spPr>
          <a:xfrm>
            <a:off x="5851755" y="4188034"/>
            <a:ext cx="3560882" cy="938341"/>
          </a:xfrm>
          <a:prstGeom prst="flowChartTerminator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/>
          <p:cNvSpPr txBox="1"/>
          <p:nvPr/>
        </p:nvSpPr>
        <p:spPr>
          <a:xfrm>
            <a:off x="11038114" y="4415246"/>
            <a:ext cx="822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bg1"/>
                </a:solidFill>
              </a:rPr>
              <a:t>4%</a:t>
            </a:r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29" name="CaixaDeTexto 28"/>
          <p:cNvSpPr txBox="1"/>
          <p:nvPr/>
        </p:nvSpPr>
        <p:spPr>
          <a:xfrm>
            <a:off x="6704545" y="4415246"/>
            <a:ext cx="16818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solidFill>
                  <a:schemeClr val="bg1"/>
                </a:solidFill>
              </a:rPr>
              <a:t>75%</a:t>
            </a:r>
            <a:endParaRPr lang="pt-BR" sz="3200" dirty="0">
              <a:solidFill>
                <a:schemeClr val="bg1"/>
              </a:solidFill>
            </a:endParaRPr>
          </a:p>
        </p:txBody>
      </p:sp>
      <p:sp>
        <p:nvSpPr>
          <p:cNvPr id="30" name="CaixaDeTexto 29"/>
          <p:cNvSpPr txBox="1"/>
          <p:nvPr/>
        </p:nvSpPr>
        <p:spPr>
          <a:xfrm>
            <a:off x="9412637" y="4415246"/>
            <a:ext cx="13349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bg1"/>
                </a:solidFill>
              </a:rPr>
              <a:t>21%</a:t>
            </a:r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32" name="Freeform 4"/>
          <p:cNvSpPr/>
          <p:nvPr/>
        </p:nvSpPr>
        <p:spPr>
          <a:xfrm>
            <a:off x="9480583" y="5209243"/>
            <a:ext cx="873507" cy="818879"/>
          </a:xfrm>
          <a:custGeom>
            <a:avLst/>
            <a:gdLst/>
            <a:ahLst/>
            <a:cxnLst/>
            <a:rect l="l" t="t" r="r" b="b"/>
            <a:pathLst>
              <a:path w="2734799" h="3091510">
                <a:moveTo>
                  <a:pt x="0" y="0"/>
                </a:moveTo>
                <a:lnTo>
                  <a:pt x="2734799" y="0"/>
                </a:lnTo>
                <a:lnTo>
                  <a:pt x="2734799" y="3091510"/>
                </a:lnTo>
                <a:lnTo>
                  <a:pt x="0" y="309151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31" name="CaixaDeTexto 30"/>
          <p:cNvSpPr txBox="1"/>
          <p:nvPr/>
        </p:nvSpPr>
        <p:spPr>
          <a:xfrm>
            <a:off x="10747578" y="5421086"/>
            <a:ext cx="1113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SEM GESTÃO </a:t>
            </a:r>
            <a:endParaRPr lang="pt-BR" b="1" dirty="0"/>
          </a:p>
        </p:txBody>
      </p:sp>
      <p:pic>
        <p:nvPicPr>
          <p:cNvPr id="1026" name="Picture 2" descr="C:\Users\Danilo\Documents\transferir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759" y="5268784"/>
            <a:ext cx="1446678" cy="798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2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 smtClean="0">
                <a:solidFill>
                  <a:schemeClr val="tx1"/>
                </a:solidFill>
              </a:rPr>
              <a:t>USINA DE ENERGIA FOTO VOLTAICA                                                    </a:t>
            </a:r>
            <a:r>
              <a:rPr lang="pt-BR" b="1" dirty="0" smtClean="0">
                <a:solidFill>
                  <a:schemeClr val="tx1"/>
                </a:solidFill>
              </a:rPr>
              <a:t>MÁQUINAS </a:t>
            </a:r>
            <a:r>
              <a:rPr lang="pt-BR" b="1" dirty="0" smtClean="0">
                <a:solidFill>
                  <a:schemeClr val="tx1"/>
                </a:solidFill>
              </a:rPr>
              <a:t>GERADORA DE CLORO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pt-BR" b="1" dirty="0" smtClean="0">
                <a:solidFill>
                  <a:schemeClr val="tx1"/>
                </a:solidFill>
              </a:rPr>
              <a:t> </a:t>
            </a:r>
            <a:r>
              <a:rPr lang="pt-BR" b="1" dirty="0" smtClean="0">
                <a:solidFill>
                  <a:schemeClr val="tx1"/>
                </a:solidFill>
              </a:rPr>
              <a:t>Geração  </a:t>
            </a:r>
            <a:r>
              <a:rPr lang="pt-BR" b="1" dirty="0" smtClean="0">
                <a:solidFill>
                  <a:schemeClr val="tx1"/>
                </a:solidFill>
              </a:rPr>
              <a:t>Anual de 57.660KWH                                                   </a:t>
            </a:r>
            <a:r>
              <a:rPr lang="pt-BR" b="1" dirty="0" smtClean="0">
                <a:solidFill>
                  <a:schemeClr val="tx1"/>
                </a:solidFill>
              </a:rPr>
              <a:t>   ECONOMIA    </a:t>
            </a:r>
            <a:r>
              <a:rPr lang="pt-BR" b="1" dirty="0" smtClean="0">
                <a:solidFill>
                  <a:schemeClr val="tx1"/>
                </a:solidFill>
              </a:rPr>
              <a:t>80% INSUMOS                                                   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pt-BR" b="1" dirty="0" smtClean="0">
                <a:solidFill>
                  <a:schemeClr val="tx1"/>
                </a:solidFill>
              </a:rPr>
              <a:t>Economia Mensal de R$ 5.500,00 </a:t>
            </a:r>
            <a:r>
              <a:rPr lang="pt-BR" b="1" dirty="0" smtClean="0">
                <a:solidFill>
                  <a:schemeClr val="tx1"/>
                </a:solidFill>
              </a:rPr>
              <a:t>                                                  POR MEIO DO  SAL  </a:t>
            </a:r>
            <a:r>
              <a:rPr lang="pt-BR" b="1" dirty="0" smtClean="0">
                <a:solidFill>
                  <a:schemeClr val="tx1"/>
                </a:solidFill>
              </a:rPr>
              <a:t>DE COZINHA 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pt-BR" b="1" dirty="0" smtClean="0">
                <a:solidFill>
                  <a:schemeClr val="tx1"/>
                </a:solidFill>
              </a:rPr>
              <a:t>Economia Anual de R$ 66.00,00                                                      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8" name="Picture 9" descr="C:\Users\Danilo\Desktop\AMA 2023\thumbnail_IMG_2249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79" y="4075611"/>
            <a:ext cx="2648038" cy="2124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C:\Users\Danilo\Desktop\AMA 2023\thumbnail_IMG_2250.jpg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726" y="4075611"/>
            <a:ext cx="2733795" cy="208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Danilo\Desktop\AMA 2023\PHOTO-2024-06-01-17-17-06 (1).jpg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075611"/>
            <a:ext cx="2453983" cy="2040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Google Shape;289;p12" descr="Pia de cozinha&#10;&#10;Descrição gerada automaticamente com confiança média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800572" y="4075611"/>
            <a:ext cx="3025113" cy="2020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1">
            <a:extLst>
              <a:ext uri="{FF2B5EF4-FFF2-40B4-BE49-F238E27FC236}">
                <a16:creationId xmlns="" xmlns:a16="http://schemas.microsoft.com/office/drawing/2014/main" id="{AED44D5A-8F9B-49FD-B45A-FFF6177AF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2"/>
          <a:stretch>
            <a:fillRect/>
          </a:stretch>
        </p:blipFill>
        <p:spPr bwMode="auto">
          <a:xfrm>
            <a:off x="9972636" y="2641427"/>
            <a:ext cx="2120744" cy="1189845"/>
          </a:xfrm>
          <a:prstGeom prst="rect">
            <a:avLst/>
          </a:prstGeom>
          <a:noFill/>
          <a:ln>
            <a:noFill/>
          </a:ln>
          <a:effectLst>
            <a:outerShdw algn="ctr" rotWithShape="0">
              <a:srgbClr val="000000">
                <a:alpha val="70015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b="428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6" name="Picture 3" descr="C:\Users\gabriela\Desktop\AVINA.png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957"/>
          <a:stretch/>
        </p:blipFill>
        <p:spPr bwMode="auto">
          <a:xfrm>
            <a:off x="9891485" y="1523089"/>
            <a:ext cx="2097481" cy="973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tângulo 26"/>
          <p:cNvSpPr/>
          <p:nvPr/>
        </p:nvSpPr>
        <p:spPr>
          <a:xfrm>
            <a:off x="104504" y="1523089"/>
            <a:ext cx="9714176" cy="762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299880" y="1523089"/>
            <a:ext cx="9672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INOVAÇÃO E TECNOLOGIA  AO SANEAMENTO RURAL </a:t>
            </a:r>
            <a:endParaRPr lang="pt-B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49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8" name="object 8"/>
          <p:cNvSpPr txBox="1">
            <a:spLocks noGrp="1"/>
          </p:cNvSpPr>
          <p:nvPr>
            <p:ph type="title"/>
          </p:nvPr>
        </p:nvSpPr>
        <p:spPr>
          <a:xfrm>
            <a:off x="653691" y="1019634"/>
            <a:ext cx="9910471" cy="455380"/>
          </a:xfrm>
          <a:prstGeom prst="rect">
            <a:avLst/>
          </a:prstGeom>
        </p:spPr>
        <p:txBody>
          <a:bodyPr vert="horz" wrap="square" lIns="0" tIns="12064" rIns="0" bIns="0" rtlCol="0" anchor="ctr">
            <a:spAutoFit/>
          </a:bodyPr>
          <a:lstStyle/>
          <a:p>
            <a:pPr marL="12699">
              <a:spcBef>
                <a:spcPts val="95"/>
              </a:spcBef>
            </a:pPr>
            <a:r>
              <a:rPr lang="pt-BR" sz="3200" b="1" u="sng" spc="-35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3200" b="1" u="sng" spc="-15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bject 10"/>
          <p:cNvSpPr/>
          <p:nvPr/>
        </p:nvSpPr>
        <p:spPr>
          <a:xfrm>
            <a:off x="117342" y="3093322"/>
            <a:ext cx="2460361" cy="737264"/>
          </a:xfrm>
          <a:custGeom>
            <a:avLst/>
            <a:gdLst/>
            <a:ahLst/>
            <a:cxnLst/>
            <a:rect l="l" t="t" r="r" b="b"/>
            <a:pathLst>
              <a:path w="2512060" h="864235">
                <a:moveTo>
                  <a:pt x="2079498" y="0"/>
                </a:moveTo>
                <a:lnTo>
                  <a:pt x="432053" y="0"/>
                </a:lnTo>
                <a:lnTo>
                  <a:pt x="384974" y="2535"/>
                </a:lnTo>
                <a:lnTo>
                  <a:pt x="339363" y="9964"/>
                </a:lnTo>
                <a:lnTo>
                  <a:pt x="295485" y="22024"/>
                </a:lnTo>
                <a:lnTo>
                  <a:pt x="253603" y="38452"/>
                </a:lnTo>
                <a:lnTo>
                  <a:pt x="213980" y="58984"/>
                </a:lnTo>
                <a:lnTo>
                  <a:pt x="176881" y="83356"/>
                </a:lnTo>
                <a:lnTo>
                  <a:pt x="142568" y="111305"/>
                </a:lnTo>
                <a:lnTo>
                  <a:pt x="111305" y="142568"/>
                </a:lnTo>
                <a:lnTo>
                  <a:pt x="83356" y="176881"/>
                </a:lnTo>
                <a:lnTo>
                  <a:pt x="58984" y="213980"/>
                </a:lnTo>
                <a:lnTo>
                  <a:pt x="38452" y="253603"/>
                </a:lnTo>
                <a:lnTo>
                  <a:pt x="22024" y="295485"/>
                </a:lnTo>
                <a:lnTo>
                  <a:pt x="9964" y="339363"/>
                </a:lnTo>
                <a:lnTo>
                  <a:pt x="2535" y="384974"/>
                </a:lnTo>
                <a:lnTo>
                  <a:pt x="0" y="432054"/>
                </a:lnTo>
                <a:lnTo>
                  <a:pt x="2535" y="479133"/>
                </a:lnTo>
                <a:lnTo>
                  <a:pt x="9964" y="524744"/>
                </a:lnTo>
                <a:lnTo>
                  <a:pt x="22024" y="568622"/>
                </a:lnTo>
                <a:lnTo>
                  <a:pt x="38452" y="610504"/>
                </a:lnTo>
                <a:lnTo>
                  <a:pt x="58984" y="650127"/>
                </a:lnTo>
                <a:lnTo>
                  <a:pt x="83356" y="687226"/>
                </a:lnTo>
                <a:lnTo>
                  <a:pt x="111305" y="721539"/>
                </a:lnTo>
                <a:lnTo>
                  <a:pt x="142568" y="752802"/>
                </a:lnTo>
                <a:lnTo>
                  <a:pt x="176881" y="780751"/>
                </a:lnTo>
                <a:lnTo>
                  <a:pt x="213980" y="805123"/>
                </a:lnTo>
                <a:lnTo>
                  <a:pt x="253603" y="825655"/>
                </a:lnTo>
                <a:lnTo>
                  <a:pt x="295485" y="842083"/>
                </a:lnTo>
                <a:lnTo>
                  <a:pt x="339363" y="854143"/>
                </a:lnTo>
                <a:lnTo>
                  <a:pt x="384974" y="861572"/>
                </a:lnTo>
                <a:lnTo>
                  <a:pt x="432053" y="864108"/>
                </a:lnTo>
                <a:lnTo>
                  <a:pt x="2079498" y="864108"/>
                </a:lnTo>
                <a:lnTo>
                  <a:pt x="2126577" y="861572"/>
                </a:lnTo>
                <a:lnTo>
                  <a:pt x="2172188" y="854143"/>
                </a:lnTo>
                <a:lnTo>
                  <a:pt x="2216066" y="842083"/>
                </a:lnTo>
                <a:lnTo>
                  <a:pt x="2257948" y="825655"/>
                </a:lnTo>
                <a:lnTo>
                  <a:pt x="2297571" y="805123"/>
                </a:lnTo>
                <a:lnTo>
                  <a:pt x="2334670" y="780751"/>
                </a:lnTo>
                <a:lnTo>
                  <a:pt x="2368983" y="752802"/>
                </a:lnTo>
                <a:lnTo>
                  <a:pt x="2400246" y="721539"/>
                </a:lnTo>
                <a:lnTo>
                  <a:pt x="2428195" y="687226"/>
                </a:lnTo>
                <a:lnTo>
                  <a:pt x="2452567" y="650127"/>
                </a:lnTo>
                <a:lnTo>
                  <a:pt x="2473099" y="610504"/>
                </a:lnTo>
                <a:lnTo>
                  <a:pt x="2489527" y="568622"/>
                </a:lnTo>
                <a:lnTo>
                  <a:pt x="2501587" y="524744"/>
                </a:lnTo>
                <a:lnTo>
                  <a:pt x="2509016" y="479133"/>
                </a:lnTo>
                <a:lnTo>
                  <a:pt x="2511552" y="432054"/>
                </a:lnTo>
                <a:lnTo>
                  <a:pt x="2509016" y="384974"/>
                </a:lnTo>
                <a:lnTo>
                  <a:pt x="2501587" y="339363"/>
                </a:lnTo>
                <a:lnTo>
                  <a:pt x="2489527" y="295485"/>
                </a:lnTo>
                <a:lnTo>
                  <a:pt x="2473099" y="253603"/>
                </a:lnTo>
                <a:lnTo>
                  <a:pt x="2452567" y="213980"/>
                </a:lnTo>
                <a:lnTo>
                  <a:pt x="2428195" y="176881"/>
                </a:lnTo>
                <a:lnTo>
                  <a:pt x="2400246" y="142568"/>
                </a:lnTo>
                <a:lnTo>
                  <a:pt x="2368983" y="111305"/>
                </a:lnTo>
                <a:lnTo>
                  <a:pt x="2334670" y="83356"/>
                </a:lnTo>
                <a:lnTo>
                  <a:pt x="2297571" y="58984"/>
                </a:lnTo>
                <a:lnTo>
                  <a:pt x="2257948" y="38452"/>
                </a:lnTo>
                <a:lnTo>
                  <a:pt x="2216066" y="22024"/>
                </a:lnTo>
                <a:lnTo>
                  <a:pt x="2172188" y="9964"/>
                </a:lnTo>
                <a:lnTo>
                  <a:pt x="2126577" y="2535"/>
                </a:lnTo>
                <a:lnTo>
                  <a:pt x="2079498" y="0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defTabSz="1219078">
              <a:buClr>
                <a:srgbClr val="000000"/>
              </a:buClr>
              <a:defRPr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3" name="object 11"/>
          <p:cNvSpPr txBox="1"/>
          <p:nvPr/>
        </p:nvSpPr>
        <p:spPr>
          <a:xfrm>
            <a:off x="333077" y="2588669"/>
            <a:ext cx="1596872" cy="444350"/>
          </a:xfrm>
          <a:prstGeom prst="rect">
            <a:avLst/>
          </a:prstGeom>
        </p:spPr>
        <p:txBody>
          <a:bodyPr vert="horz" wrap="square" lIns="0" tIns="13333" rIns="0" bIns="0" rtlCol="0">
            <a:spAutoFit/>
          </a:bodyPr>
          <a:lstStyle/>
          <a:p>
            <a:pPr marL="12699" algn="ctr">
              <a:spcBef>
                <a:spcPts val="100"/>
              </a:spcBef>
            </a:pPr>
            <a:r>
              <a:rPr lang="pt-BR" sz="1400" b="1" spc="-3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PARCERIRAS PRIVADAS  </a:t>
            </a:r>
            <a:endParaRPr lang="pt-BR" sz="1400" b="1" spc="-3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object 12"/>
          <p:cNvSpPr/>
          <p:nvPr/>
        </p:nvSpPr>
        <p:spPr>
          <a:xfrm>
            <a:off x="2306609" y="3054612"/>
            <a:ext cx="9832077" cy="738889"/>
          </a:xfrm>
          <a:custGeom>
            <a:avLst/>
            <a:gdLst/>
            <a:ahLst/>
            <a:cxnLst/>
            <a:rect l="l" t="t" r="r" b="b"/>
            <a:pathLst>
              <a:path w="8446135" h="866139">
                <a:moveTo>
                  <a:pt x="8446008" y="433578"/>
                </a:moveTo>
                <a:lnTo>
                  <a:pt x="8443468" y="386499"/>
                </a:lnTo>
                <a:lnTo>
                  <a:pt x="8436038" y="340893"/>
                </a:lnTo>
                <a:lnTo>
                  <a:pt x="8423973" y="297014"/>
                </a:lnTo>
                <a:lnTo>
                  <a:pt x="8407552" y="255130"/>
                </a:lnTo>
                <a:lnTo>
                  <a:pt x="8387016" y="215506"/>
                </a:lnTo>
                <a:lnTo>
                  <a:pt x="8362645" y="178409"/>
                </a:lnTo>
                <a:lnTo>
                  <a:pt x="8334692" y="144094"/>
                </a:lnTo>
                <a:lnTo>
                  <a:pt x="8303438" y="112839"/>
                </a:lnTo>
                <a:lnTo>
                  <a:pt x="8269122" y="84886"/>
                </a:lnTo>
                <a:lnTo>
                  <a:pt x="8232026" y="60515"/>
                </a:lnTo>
                <a:lnTo>
                  <a:pt x="8192402" y="39979"/>
                </a:lnTo>
                <a:lnTo>
                  <a:pt x="8150517" y="23558"/>
                </a:lnTo>
                <a:lnTo>
                  <a:pt x="8106638" y="11493"/>
                </a:lnTo>
                <a:lnTo>
                  <a:pt x="8061033" y="4064"/>
                </a:lnTo>
                <a:lnTo>
                  <a:pt x="8013954" y="1524"/>
                </a:lnTo>
                <a:lnTo>
                  <a:pt x="794004" y="1524"/>
                </a:lnTo>
                <a:lnTo>
                  <a:pt x="794004" y="0"/>
                </a:lnTo>
                <a:lnTo>
                  <a:pt x="0" y="0"/>
                </a:lnTo>
                <a:lnTo>
                  <a:pt x="0" y="864108"/>
                </a:lnTo>
                <a:lnTo>
                  <a:pt x="432612" y="864108"/>
                </a:lnTo>
                <a:lnTo>
                  <a:pt x="461010" y="865632"/>
                </a:lnTo>
                <a:lnTo>
                  <a:pt x="8013954" y="865632"/>
                </a:lnTo>
                <a:lnTo>
                  <a:pt x="8061033" y="863104"/>
                </a:lnTo>
                <a:lnTo>
                  <a:pt x="8106638" y="855675"/>
                </a:lnTo>
                <a:lnTo>
                  <a:pt x="8150517" y="843610"/>
                </a:lnTo>
                <a:lnTo>
                  <a:pt x="8192402" y="827189"/>
                </a:lnTo>
                <a:lnTo>
                  <a:pt x="8232026" y="806653"/>
                </a:lnTo>
                <a:lnTo>
                  <a:pt x="8269122" y="782281"/>
                </a:lnTo>
                <a:lnTo>
                  <a:pt x="8303438" y="754329"/>
                </a:lnTo>
                <a:lnTo>
                  <a:pt x="8334692" y="723074"/>
                </a:lnTo>
                <a:lnTo>
                  <a:pt x="8362645" y="688759"/>
                </a:lnTo>
                <a:lnTo>
                  <a:pt x="8387016" y="651662"/>
                </a:lnTo>
                <a:lnTo>
                  <a:pt x="8407552" y="612038"/>
                </a:lnTo>
                <a:lnTo>
                  <a:pt x="8423973" y="570153"/>
                </a:lnTo>
                <a:lnTo>
                  <a:pt x="8436038" y="526275"/>
                </a:lnTo>
                <a:lnTo>
                  <a:pt x="8443468" y="480669"/>
                </a:lnTo>
                <a:lnTo>
                  <a:pt x="8446008" y="433578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defTabSz="1219078">
              <a:buClr>
                <a:srgbClr val="000000"/>
              </a:buClr>
              <a:defRPr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5" name="object 13"/>
          <p:cNvSpPr txBox="1"/>
          <p:nvPr/>
        </p:nvSpPr>
        <p:spPr>
          <a:xfrm rot="10800000" flipV="1">
            <a:off x="2416205" y="3295549"/>
            <a:ext cx="9157486" cy="321240"/>
          </a:xfrm>
          <a:prstGeom prst="rect">
            <a:avLst/>
          </a:prstGeom>
        </p:spPr>
        <p:txBody>
          <a:bodyPr vert="horz" wrap="square" lIns="0" tIns="13333" rIns="0" bIns="0" rtlCol="0">
            <a:spAutoFit/>
          </a:bodyPr>
          <a:lstStyle/>
          <a:p>
            <a:pPr marL="241276" indent="-228577" defTabSz="1219078">
              <a:spcBef>
                <a:spcPts val="105"/>
              </a:spcBef>
              <a:buClr>
                <a:srgbClr val="000000"/>
              </a:buClr>
              <a:buFont typeface="Arial" pitchFamily="34" charset="0"/>
              <a:buChar char="•"/>
              <a:tabLst>
                <a:tab pos="187941" algn="l"/>
              </a:tabLst>
              <a:defRPr/>
            </a:pPr>
            <a:r>
              <a:rPr lang="pt-BR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pt-BR" sz="2000" b="1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/>
              </a:rPr>
              <a:t>I</a:t>
            </a:r>
            <a:r>
              <a:rPr lang="pt-BR" sz="200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/>
              </a:rPr>
              <a:t>nvestimento para Recuperação   e filiação as  novas comunidades</a:t>
            </a:r>
            <a:r>
              <a:rPr lang="pt-BR" sz="1600" b="1" kern="0" dirty="0" smtClean="0">
                <a:solidFill>
                  <a:srgbClr val="000000"/>
                </a:solidFill>
                <a:latin typeface="Microsoft Sans Serif"/>
                <a:cs typeface="Microsoft Sans Serif"/>
                <a:sym typeface="Arial"/>
              </a:rPr>
              <a:t>. </a:t>
            </a:r>
            <a:endParaRPr sz="1600" b="1" kern="0" dirty="0">
              <a:solidFill>
                <a:srgbClr val="000000"/>
              </a:solidFill>
              <a:latin typeface="Microsoft Sans Serif"/>
              <a:cs typeface="Microsoft Sans Serif"/>
              <a:sym typeface="Arial"/>
            </a:endParaRPr>
          </a:p>
        </p:txBody>
      </p:sp>
      <p:sp>
        <p:nvSpPr>
          <p:cNvPr id="26" name="object 15"/>
          <p:cNvSpPr/>
          <p:nvPr/>
        </p:nvSpPr>
        <p:spPr>
          <a:xfrm>
            <a:off x="159216" y="3867338"/>
            <a:ext cx="2256989" cy="737264"/>
          </a:xfrm>
          <a:custGeom>
            <a:avLst/>
            <a:gdLst/>
            <a:ahLst/>
            <a:cxnLst/>
            <a:rect l="l" t="t" r="r" b="b"/>
            <a:pathLst>
              <a:path w="2304415" h="864235">
                <a:moveTo>
                  <a:pt x="1872234" y="0"/>
                </a:moveTo>
                <a:lnTo>
                  <a:pt x="432053" y="0"/>
                </a:lnTo>
                <a:lnTo>
                  <a:pt x="384974" y="2535"/>
                </a:lnTo>
                <a:lnTo>
                  <a:pt x="339363" y="9964"/>
                </a:lnTo>
                <a:lnTo>
                  <a:pt x="295485" y="22024"/>
                </a:lnTo>
                <a:lnTo>
                  <a:pt x="253603" y="38452"/>
                </a:lnTo>
                <a:lnTo>
                  <a:pt x="213980" y="58984"/>
                </a:lnTo>
                <a:lnTo>
                  <a:pt x="176881" y="83356"/>
                </a:lnTo>
                <a:lnTo>
                  <a:pt x="142568" y="111305"/>
                </a:lnTo>
                <a:lnTo>
                  <a:pt x="111305" y="142568"/>
                </a:lnTo>
                <a:lnTo>
                  <a:pt x="83356" y="176881"/>
                </a:lnTo>
                <a:lnTo>
                  <a:pt x="58984" y="213980"/>
                </a:lnTo>
                <a:lnTo>
                  <a:pt x="38452" y="253603"/>
                </a:lnTo>
                <a:lnTo>
                  <a:pt x="22024" y="295485"/>
                </a:lnTo>
                <a:lnTo>
                  <a:pt x="9964" y="339363"/>
                </a:lnTo>
                <a:lnTo>
                  <a:pt x="2535" y="384974"/>
                </a:lnTo>
                <a:lnTo>
                  <a:pt x="0" y="432053"/>
                </a:lnTo>
                <a:lnTo>
                  <a:pt x="2535" y="479133"/>
                </a:lnTo>
                <a:lnTo>
                  <a:pt x="9964" y="524744"/>
                </a:lnTo>
                <a:lnTo>
                  <a:pt x="22024" y="568622"/>
                </a:lnTo>
                <a:lnTo>
                  <a:pt x="38452" y="610504"/>
                </a:lnTo>
                <a:lnTo>
                  <a:pt x="58984" y="650127"/>
                </a:lnTo>
                <a:lnTo>
                  <a:pt x="83356" y="687226"/>
                </a:lnTo>
                <a:lnTo>
                  <a:pt x="111305" y="721539"/>
                </a:lnTo>
                <a:lnTo>
                  <a:pt x="142568" y="752802"/>
                </a:lnTo>
                <a:lnTo>
                  <a:pt x="176881" y="780751"/>
                </a:lnTo>
                <a:lnTo>
                  <a:pt x="213980" y="805123"/>
                </a:lnTo>
                <a:lnTo>
                  <a:pt x="253603" y="825655"/>
                </a:lnTo>
                <a:lnTo>
                  <a:pt x="295485" y="842083"/>
                </a:lnTo>
                <a:lnTo>
                  <a:pt x="339363" y="854143"/>
                </a:lnTo>
                <a:lnTo>
                  <a:pt x="384974" y="861572"/>
                </a:lnTo>
                <a:lnTo>
                  <a:pt x="432053" y="864107"/>
                </a:lnTo>
                <a:lnTo>
                  <a:pt x="1872234" y="864107"/>
                </a:lnTo>
                <a:lnTo>
                  <a:pt x="1919313" y="861572"/>
                </a:lnTo>
                <a:lnTo>
                  <a:pt x="1964924" y="854143"/>
                </a:lnTo>
                <a:lnTo>
                  <a:pt x="2008802" y="842083"/>
                </a:lnTo>
                <a:lnTo>
                  <a:pt x="2050684" y="825655"/>
                </a:lnTo>
                <a:lnTo>
                  <a:pt x="2090307" y="805123"/>
                </a:lnTo>
                <a:lnTo>
                  <a:pt x="2127406" y="780751"/>
                </a:lnTo>
                <a:lnTo>
                  <a:pt x="2161719" y="752802"/>
                </a:lnTo>
                <a:lnTo>
                  <a:pt x="2192982" y="721539"/>
                </a:lnTo>
                <a:lnTo>
                  <a:pt x="2220931" y="687226"/>
                </a:lnTo>
                <a:lnTo>
                  <a:pt x="2245303" y="650127"/>
                </a:lnTo>
                <a:lnTo>
                  <a:pt x="2265835" y="610504"/>
                </a:lnTo>
                <a:lnTo>
                  <a:pt x="2282263" y="568622"/>
                </a:lnTo>
                <a:lnTo>
                  <a:pt x="2294323" y="524744"/>
                </a:lnTo>
                <a:lnTo>
                  <a:pt x="2301752" y="479133"/>
                </a:lnTo>
                <a:lnTo>
                  <a:pt x="2304288" y="432053"/>
                </a:lnTo>
                <a:lnTo>
                  <a:pt x="2301752" y="384974"/>
                </a:lnTo>
                <a:lnTo>
                  <a:pt x="2294323" y="339363"/>
                </a:lnTo>
                <a:lnTo>
                  <a:pt x="2282263" y="295485"/>
                </a:lnTo>
                <a:lnTo>
                  <a:pt x="2265835" y="253603"/>
                </a:lnTo>
                <a:lnTo>
                  <a:pt x="2245303" y="213980"/>
                </a:lnTo>
                <a:lnTo>
                  <a:pt x="2220931" y="176881"/>
                </a:lnTo>
                <a:lnTo>
                  <a:pt x="2192982" y="142568"/>
                </a:lnTo>
                <a:lnTo>
                  <a:pt x="2161719" y="111305"/>
                </a:lnTo>
                <a:lnTo>
                  <a:pt x="2127406" y="83356"/>
                </a:lnTo>
                <a:lnTo>
                  <a:pt x="2090307" y="58984"/>
                </a:lnTo>
                <a:lnTo>
                  <a:pt x="2050684" y="38452"/>
                </a:lnTo>
                <a:lnTo>
                  <a:pt x="2008802" y="22024"/>
                </a:lnTo>
                <a:lnTo>
                  <a:pt x="1964924" y="9964"/>
                </a:lnTo>
                <a:lnTo>
                  <a:pt x="1919313" y="2535"/>
                </a:lnTo>
                <a:lnTo>
                  <a:pt x="1872234" y="0"/>
                </a:lnTo>
                <a:close/>
              </a:path>
            </a:pathLst>
          </a:custGeom>
          <a:solidFill>
            <a:srgbClr val="E1AE49"/>
          </a:solidFill>
        </p:spPr>
        <p:txBody>
          <a:bodyPr wrap="square" lIns="0" tIns="0" rIns="0" bIns="0" rtlCol="0"/>
          <a:lstStyle/>
          <a:p>
            <a:pPr defTabSz="1219078">
              <a:buClr>
                <a:srgbClr val="000000"/>
              </a:buClr>
              <a:defRPr/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7" name="object 16"/>
          <p:cNvSpPr txBox="1"/>
          <p:nvPr/>
        </p:nvSpPr>
        <p:spPr>
          <a:xfrm>
            <a:off x="681783" y="3531506"/>
            <a:ext cx="966483" cy="228909"/>
          </a:xfrm>
          <a:prstGeom prst="rect">
            <a:avLst/>
          </a:prstGeom>
        </p:spPr>
        <p:txBody>
          <a:bodyPr vert="horz" wrap="square" lIns="0" tIns="13333" rIns="0" bIns="0" rtlCol="0">
            <a:spAutoFit/>
          </a:bodyPr>
          <a:lstStyle/>
          <a:p>
            <a:pPr marL="12699" algn="ctr">
              <a:spcBef>
                <a:spcPts val="100"/>
              </a:spcBef>
            </a:pPr>
            <a:endParaRPr sz="1400" b="1" spc="-31" dirty="0">
              <a:solidFill>
                <a:srgbClr val="FFFFFF"/>
              </a:solidFill>
            </a:endParaRPr>
          </a:p>
        </p:txBody>
      </p:sp>
      <p:sp>
        <p:nvSpPr>
          <p:cNvPr id="28" name="object 17"/>
          <p:cNvSpPr/>
          <p:nvPr/>
        </p:nvSpPr>
        <p:spPr>
          <a:xfrm>
            <a:off x="2308682" y="3867338"/>
            <a:ext cx="9830293" cy="737264"/>
          </a:xfrm>
          <a:custGeom>
            <a:avLst/>
            <a:gdLst/>
            <a:ahLst/>
            <a:cxnLst/>
            <a:rect l="l" t="t" r="r" b="b"/>
            <a:pathLst>
              <a:path w="8446135" h="864235">
                <a:moveTo>
                  <a:pt x="8446008" y="432054"/>
                </a:moveTo>
                <a:lnTo>
                  <a:pt x="8443468" y="384975"/>
                </a:lnTo>
                <a:lnTo>
                  <a:pt x="8436038" y="339369"/>
                </a:lnTo>
                <a:lnTo>
                  <a:pt x="8423973" y="295490"/>
                </a:lnTo>
                <a:lnTo>
                  <a:pt x="8407552" y="253606"/>
                </a:lnTo>
                <a:lnTo>
                  <a:pt x="8387016" y="213982"/>
                </a:lnTo>
                <a:lnTo>
                  <a:pt x="8362645" y="176885"/>
                </a:lnTo>
                <a:lnTo>
                  <a:pt x="8334692" y="142570"/>
                </a:lnTo>
                <a:lnTo>
                  <a:pt x="8303438" y="111315"/>
                </a:lnTo>
                <a:lnTo>
                  <a:pt x="8269122" y="83362"/>
                </a:lnTo>
                <a:lnTo>
                  <a:pt x="8232026" y="58991"/>
                </a:lnTo>
                <a:lnTo>
                  <a:pt x="8192402" y="38455"/>
                </a:lnTo>
                <a:lnTo>
                  <a:pt x="8150517" y="22034"/>
                </a:lnTo>
                <a:lnTo>
                  <a:pt x="8106638" y="9969"/>
                </a:lnTo>
                <a:lnTo>
                  <a:pt x="8061033" y="2540"/>
                </a:lnTo>
                <a:lnTo>
                  <a:pt x="8013954" y="0"/>
                </a:lnTo>
                <a:lnTo>
                  <a:pt x="795528" y="0"/>
                </a:lnTo>
                <a:lnTo>
                  <a:pt x="432054" y="0"/>
                </a:lnTo>
                <a:lnTo>
                  <a:pt x="0" y="0"/>
                </a:lnTo>
                <a:lnTo>
                  <a:pt x="0" y="432054"/>
                </a:lnTo>
                <a:lnTo>
                  <a:pt x="0" y="864108"/>
                </a:lnTo>
                <a:lnTo>
                  <a:pt x="432054" y="864108"/>
                </a:lnTo>
                <a:lnTo>
                  <a:pt x="795528" y="864108"/>
                </a:lnTo>
                <a:lnTo>
                  <a:pt x="8013954" y="864108"/>
                </a:lnTo>
                <a:lnTo>
                  <a:pt x="8061033" y="861580"/>
                </a:lnTo>
                <a:lnTo>
                  <a:pt x="8106638" y="854151"/>
                </a:lnTo>
                <a:lnTo>
                  <a:pt x="8150517" y="842086"/>
                </a:lnTo>
                <a:lnTo>
                  <a:pt x="8192402" y="825665"/>
                </a:lnTo>
                <a:lnTo>
                  <a:pt x="8232026" y="805129"/>
                </a:lnTo>
                <a:lnTo>
                  <a:pt x="8269122" y="780757"/>
                </a:lnTo>
                <a:lnTo>
                  <a:pt x="8303438" y="752805"/>
                </a:lnTo>
                <a:lnTo>
                  <a:pt x="8334692" y="721550"/>
                </a:lnTo>
                <a:lnTo>
                  <a:pt x="8362645" y="687235"/>
                </a:lnTo>
                <a:lnTo>
                  <a:pt x="8387016" y="650138"/>
                </a:lnTo>
                <a:lnTo>
                  <a:pt x="8407552" y="610514"/>
                </a:lnTo>
                <a:lnTo>
                  <a:pt x="8423973" y="568629"/>
                </a:lnTo>
                <a:lnTo>
                  <a:pt x="8436038" y="524751"/>
                </a:lnTo>
                <a:lnTo>
                  <a:pt x="8443468" y="479145"/>
                </a:lnTo>
                <a:lnTo>
                  <a:pt x="8446008" y="432054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defTabSz="1219078">
              <a:buClr>
                <a:srgbClr val="000000"/>
              </a:buClr>
              <a:defRPr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9" name="object 18"/>
          <p:cNvSpPr txBox="1"/>
          <p:nvPr/>
        </p:nvSpPr>
        <p:spPr>
          <a:xfrm>
            <a:off x="2619574" y="4062483"/>
            <a:ext cx="7807314" cy="320600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87941" indent="-175242" defTabSz="1219078">
              <a:spcBef>
                <a:spcPts val="100"/>
              </a:spcBef>
              <a:buClr>
                <a:srgbClr val="000000"/>
              </a:buClr>
              <a:buFont typeface="Arial MT"/>
              <a:buChar char="•"/>
              <a:tabLst>
                <a:tab pos="187941" algn="l"/>
              </a:tabLst>
              <a:defRPr/>
            </a:pPr>
            <a:r>
              <a:rPr lang="pt-BR" sz="2000" b="1" kern="0" spc="-60" dirty="0">
                <a:latin typeface="Arial" pitchFamily="34" charset="0"/>
                <a:cs typeface="Arial" pitchFamily="34" charset="0"/>
                <a:sym typeface="Arial"/>
              </a:rPr>
              <a:t>Prefeitos que </a:t>
            </a:r>
            <a:r>
              <a:rPr lang="pt-BR" sz="2000" b="1" kern="0" spc="-60" dirty="0" smtClean="0">
                <a:latin typeface="Arial" pitchFamily="34" charset="0"/>
                <a:cs typeface="Arial" pitchFamily="34" charset="0"/>
                <a:sym typeface="Arial"/>
              </a:rPr>
              <a:t>não Compreendem  o modelo  de Gestão Central</a:t>
            </a:r>
            <a:r>
              <a:rPr lang="pt-BR" sz="2000" b="1" kern="0" spc="-60" dirty="0">
                <a:latin typeface="Arial" pitchFamily="34" charset="0"/>
                <a:cs typeface="Arial" pitchFamily="34" charset="0"/>
                <a:sym typeface="Arial"/>
              </a:rPr>
              <a:t>.  </a:t>
            </a:r>
          </a:p>
        </p:txBody>
      </p:sp>
      <p:sp>
        <p:nvSpPr>
          <p:cNvPr id="30" name="object 23"/>
          <p:cNvSpPr txBox="1"/>
          <p:nvPr/>
        </p:nvSpPr>
        <p:spPr>
          <a:xfrm>
            <a:off x="2229189" y="5209635"/>
            <a:ext cx="5282065" cy="259045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40970" indent="-131445">
              <a:spcBef>
                <a:spcPts val="75"/>
              </a:spcBef>
              <a:buFont typeface="Arial MT"/>
              <a:buChar char="•"/>
              <a:tabLst>
                <a:tab pos="140970" algn="l"/>
              </a:tabLst>
              <a:defRPr sz="1050" spc="-26">
                <a:solidFill>
                  <a:srgbClr val="7E7E7E"/>
                </a:solidFill>
                <a:latin typeface="Microsoft Sans Serif"/>
                <a:cs typeface="Microsoft Sans Serif"/>
              </a:defRPr>
            </a:lvl1pPr>
          </a:lstStyle>
          <a:p>
            <a:pPr marL="12699" indent="0" defTabSz="1219078">
              <a:spcBef>
                <a:spcPts val="100"/>
              </a:spcBef>
              <a:buClr>
                <a:srgbClr val="000000"/>
              </a:buClr>
              <a:buNone/>
              <a:tabLst>
                <a:tab pos="187941" algn="l"/>
              </a:tabLst>
              <a:defRPr/>
            </a:pPr>
            <a:r>
              <a:rPr lang="pt-BR" sz="1600" kern="0" spc="-35" dirty="0" smtClean="0">
                <a:sym typeface="Arial"/>
              </a:rPr>
              <a:t>  </a:t>
            </a:r>
            <a:endParaRPr sz="1600" kern="0" spc="-35" dirty="0">
              <a:sym typeface="Arial"/>
            </a:endParaRPr>
          </a:p>
        </p:txBody>
      </p:sp>
      <p:sp>
        <p:nvSpPr>
          <p:cNvPr id="31" name="object 24"/>
          <p:cNvSpPr txBox="1"/>
          <p:nvPr/>
        </p:nvSpPr>
        <p:spPr>
          <a:xfrm>
            <a:off x="2199341" y="5508305"/>
            <a:ext cx="6323856" cy="176971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213339" indent="-175242" defTabSz="1219078">
              <a:spcBef>
                <a:spcPts val="100"/>
              </a:spcBef>
              <a:buClr>
                <a:srgbClr val="000000"/>
              </a:buClr>
              <a:buFont typeface="Arial MT"/>
              <a:buChar char="•"/>
              <a:tabLst>
                <a:tab pos="213339" algn="l"/>
              </a:tabLst>
              <a:defRPr/>
            </a:pPr>
            <a:endParaRPr sz="1600" kern="0" baseline="24691" dirty="0">
              <a:solidFill>
                <a:srgbClr val="000000"/>
              </a:solidFill>
              <a:latin typeface="Microsoft Sans Serif"/>
              <a:cs typeface="Microsoft Sans Serif"/>
              <a:sym typeface="Arial"/>
            </a:endParaRPr>
          </a:p>
        </p:txBody>
      </p:sp>
      <p:sp>
        <p:nvSpPr>
          <p:cNvPr id="32" name="object 25"/>
          <p:cNvSpPr/>
          <p:nvPr/>
        </p:nvSpPr>
        <p:spPr>
          <a:xfrm>
            <a:off x="203176" y="4682331"/>
            <a:ext cx="2256989" cy="731984"/>
          </a:xfrm>
          <a:custGeom>
            <a:avLst/>
            <a:gdLst/>
            <a:ahLst/>
            <a:cxnLst/>
            <a:rect l="l" t="t" r="r" b="b"/>
            <a:pathLst>
              <a:path w="2304415" h="864235">
                <a:moveTo>
                  <a:pt x="1872234" y="0"/>
                </a:moveTo>
                <a:lnTo>
                  <a:pt x="432053" y="0"/>
                </a:lnTo>
                <a:lnTo>
                  <a:pt x="384974" y="2535"/>
                </a:lnTo>
                <a:lnTo>
                  <a:pt x="339363" y="9964"/>
                </a:lnTo>
                <a:lnTo>
                  <a:pt x="295485" y="22024"/>
                </a:lnTo>
                <a:lnTo>
                  <a:pt x="253603" y="38452"/>
                </a:lnTo>
                <a:lnTo>
                  <a:pt x="213980" y="58984"/>
                </a:lnTo>
                <a:lnTo>
                  <a:pt x="176881" y="83356"/>
                </a:lnTo>
                <a:lnTo>
                  <a:pt x="142568" y="111305"/>
                </a:lnTo>
                <a:lnTo>
                  <a:pt x="111305" y="142568"/>
                </a:lnTo>
                <a:lnTo>
                  <a:pt x="83356" y="176881"/>
                </a:lnTo>
                <a:lnTo>
                  <a:pt x="58984" y="213980"/>
                </a:lnTo>
                <a:lnTo>
                  <a:pt x="38452" y="253603"/>
                </a:lnTo>
                <a:lnTo>
                  <a:pt x="22024" y="295485"/>
                </a:lnTo>
                <a:lnTo>
                  <a:pt x="9964" y="339363"/>
                </a:lnTo>
                <a:lnTo>
                  <a:pt x="2535" y="384974"/>
                </a:lnTo>
                <a:lnTo>
                  <a:pt x="0" y="432053"/>
                </a:lnTo>
                <a:lnTo>
                  <a:pt x="2535" y="479133"/>
                </a:lnTo>
                <a:lnTo>
                  <a:pt x="9964" y="524744"/>
                </a:lnTo>
                <a:lnTo>
                  <a:pt x="22024" y="568622"/>
                </a:lnTo>
                <a:lnTo>
                  <a:pt x="38452" y="610504"/>
                </a:lnTo>
                <a:lnTo>
                  <a:pt x="58984" y="650127"/>
                </a:lnTo>
                <a:lnTo>
                  <a:pt x="83356" y="687226"/>
                </a:lnTo>
                <a:lnTo>
                  <a:pt x="111305" y="721539"/>
                </a:lnTo>
                <a:lnTo>
                  <a:pt x="142568" y="752802"/>
                </a:lnTo>
                <a:lnTo>
                  <a:pt x="176881" y="780751"/>
                </a:lnTo>
                <a:lnTo>
                  <a:pt x="213980" y="805123"/>
                </a:lnTo>
                <a:lnTo>
                  <a:pt x="253603" y="825655"/>
                </a:lnTo>
                <a:lnTo>
                  <a:pt x="295485" y="842083"/>
                </a:lnTo>
                <a:lnTo>
                  <a:pt x="339363" y="854143"/>
                </a:lnTo>
                <a:lnTo>
                  <a:pt x="384974" y="861572"/>
                </a:lnTo>
                <a:lnTo>
                  <a:pt x="432053" y="864107"/>
                </a:lnTo>
                <a:lnTo>
                  <a:pt x="1872234" y="864107"/>
                </a:lnTo>
                <a:lnTo>
                  <a:pt x="1919313" y="861572"/>
                </a:lnTo>
                <a:lnTo>
                  <a:pt x="1964924" y="854143"/>
                </a:lnTo>
                <a:lnTo>
                  <a:pt x="2008802" y="842083"/>
                </a:lnTo>
                <a:lnTo>
                  <a:pt x="2050684" y="825655"/>
                </a:lnTo>
                <a:lnTo>
                  <a:pt x="2090307" y="805123"/>
                </a:lnTo>
                <a:lnTo>
                  <a:pt x="2127406" y="780751"/>
                </a:lnTo>
                <a:lnTo>
                  <a:pt x="2161719" y="752802"/>
                </a:lnTo>
                <a:lnTo>
                  <a:pt x="2192982" y="721539"/>
                </a:lnTo>
                <a:lnTo>
                  <a:pt x="2220931" y="687226"/>
                </a:lnTo>
                <a:lnTo>
                  <a:pt x="2245303" y="650127"/>
                </a:lnTo>
                <a:lnTo>
                  <a:pt x="2265835" y="610504"/>
                </a:lnTo>
                <a:lnTo>
                  <a:pt x="2282263" y="568622"/>
                </a:lnTo>
                <a:lnTo>
                  <a:pt x="2294323" y="524744"/>
                </a:lnTo>
                <a:lnTo>
                  <a:pt x="2301752" y="479133"/>
                </a:lnTo>
                <a:lnTo>
                  <a:pt x="2304288" y="432053"/>
                </a:lnTo>
                <a:lnTo>
                  <a:pt x="2301752" y="384974"/>
                </a:lnTo>
                <a:lnTo>
                  <a:pt x="2294323" y="339363"/>
                </a:lnTo>
                <a:lnTo>
                  <a:pt x="2282263" y="295485"/>
                </a:lnTo>
                <a:lnTo>
                  <a:pt x="2265835" y="253603"/>
                </a:lnTo>
                <a:lnTo>
                  <a:pt x="2245303" y="213980"/>
                </a:lnTo>
                <a:lnTo>
                  <a:pt x="2220931" y="176881"/>
                </a:lnTo>
                <a:lnTo>
                  <a:pt x="2192982" y="142568"/>
                </a:lnTo>
                <a:lnTo>
                  <a:pt x="2161719" y="111305"/>
                </a:lnTo>
                <a:lnTo>
                  <a:pt x="2127406" y="83356"/>
                </a:lnTo>
                <a:lnTo>
                  <a:pt x="2090307" y="58984"/>
                </a:lnTo>
                <a:lnTo>
                  <a:pt x="2050684" y="38452"/>
                </a:lnTo>
                <a:lnTo>
                  <a:pt x="2008802" y="22024"/>
                </a:lnTo>
                <a:lnTo>
                  <a:pt x="1964924" y="9964"/>
                </a:lnTo>
                <a:lnTo>
                  <a:pt x="1919313" y="2535"/>
                </a:lnTo>
                <a:lnTo>
                  <a:pt x="1872234" y="0"/>
                </a:lnTo>
                <a:close/>
              </a:path>
            </a:pathLst>
          </a:cu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defTabSz="1219078">
              <a:buClr>
                <a:srgbClr val="000000"/>
              </a:buClr>
              <a:defRPr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3" name="object 26"/>
          <p:cNvSpPr txBox="1"/>
          <p:nvPr/>
        </p:nvSpPr>
        <p:spPr>
          <a:xfrm>
            <a:off x="301919" y="4391724"/>
            <a:ext cx="1659189" cy="212878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699" algn="ctr" defTabSz="1219078">
              <a:spcBef>
                <a:spcPts val="100"/>
              </a:spcBef>
              <a:buClr>
                <a:srgbClr val="000000"/>
              </a:buClr>
              <a:defRPr/>
            </a:pPr>
            <a:r>
              <a:rPr lang="pt-BR" sz="1300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endParaRPr lang="pt-BR" sz="13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4" name="object 27"/>
          <p:cNvSpPr/>
          <p:nvPr/>
        </p:nvSpPr>
        <p:spPr>
          <a:xfrm>
            <a:off x="2361707" y="4655542"/>
            <a:ext cx="9830293" cy="852763"/>
          </a:xfrm>
          <a:custGeom>
            <a:avLst/>
            <a:gdLst/>
            <a:ahLst/>
            <a:cxnLst/>
            <a:rect l="l" t="t" r="r" b="b"/>
            <a:pathLst>
              <a:path w="8446135" h="864235">
                <a:moveTo>
                  <a:pt x="8446008" y="432054"/>
                </a:moveTo>
                <a:lnTo>
                  <a:pt x="8443468" y="384975"/>
                </a:lnTo>
                <a:lnTo>
                  <a:pt x="8436038" y="339369"/>
                </a:lnTo>
                <a:lnTo>
                  <a:pt x="8423973" y="295490"/>
                </a:lnTo>
                <a:lnTo>
                  <a:pt x="8407552" y="253606"/>
                </a:lnTo>
                <a:lnTo>
                  <a:pt x="8387016" y="213982"/>
                </a:lnTo>
                <a:lnTo>
                  <a:pt x="8362645" y="176885"/>
                </a:lnTo>
                <a:lnTo>
                  <a:pt x="8334692" y="142570"/>
                </a:lnTo>
                <a:lnTo>
                  <a:pt x="8303438" y="111315"/>
                </a:lnTo>
                <a:lnTo>
                  <a:pt x="8269122" y="83362"/>
                </a:lnTo>
                <a:lnTo>
                  <a:pt x="8232026" y="58991"/>
                </a:lnTo>
                <a:lnTo>
                  <a:pt x="8192402" y="38455"/>
                </a:lnTo>
                <a:lnTo>
                  <a:pt x="8150517" y="22034"/>
                </a:lnTo>
                <a:lnTo>
                  <a:pt x="8106638" y="9969"/>
                </a:lnTo>
                <a:lnTo>
                  <a:pt x="8061033" y="2540"/>
                </a:lnTo>
                <a:lnTo>
                  <a:pt x="8013954" y="0"/>
                </a:lnTo>
                <a:lnTo>
                  <a:pt x="795528" y="0"/>
                </a:lnTo>
                <a:lnTo>
                  <a:pt x="461010" y="0"/>
                </a:lnTo>
                <a:lnTo>
                  <a:pt x="0" y="0"/>
                </a:lnTo>
                <a:lnTo>
                  <a:pt x="0" y="864108"/>
                </a:lnTo>
                <a:lnTo>
                  <a:pt x="461010" y="864108"/>
                </a:lnTo>
                <a:lnTo>
                  <a:pt x="795528" y="864108"/>
                </a:lnTo>
                <a:lnTo>
                  <a:pt x="8013954" y="864108"/>
                </a:lnTo>
                <a:lnTo>
                  <a:pt x="8061033" y="861580"/>
                </a:lnTo>
                <a:lnTo>
                  <a:pt x="8106638" y="854151"/>
                </a:lnTo>
                <a:lnTo>
                  <a:pt x="8150517" y="842086"/>
                </a:lnTo>
                <a:lnTo>
                  <a:pt x="8192402" y="825665"/>
                </a:lnTo>
                <a:lnTo>
                  <a:pt x="8232026" y="805129"/>
                </a:lnTo>
                <a:lnTo>
                  <a:pt x="8269122" y="780757"/>
                </a:lnTo>
                <a:lnTo>
                  <a:pt x="8303438" y="752805"/>
                </a:lnTo>
                <a:lnTo>
                  <a:pt x="8334692" y="721550"/>
                </a:lnTo>
                <a:lnTo>
                  <a:pt x="8362645" y="687235"/>
                </a:lnTo>
                <a:lnTo>
                  <a:pt x="8387016" y="650138"/>
                </a:lnTo>
                <a:lnTo>
                  <a:pt x="8407552" y="610514"/>
                </a:lnTo>
                <a:lnTo>
                  <a:pt x="8423973" y="568629"/>
                </a:lnTo>
                <a:lnTo>
                  <a:pt x="8436038" y="524751"/>
                </a:lnTo>
                <a:lnTo>
                  <a:pt x="8443468" y="479145"/>
                </a:lnTo>
                <a:lnTo>
                  <a:pt x="8446008" y="432054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defTabSz="1219078">
              <a:buClr>
                <a:srgbClr val="000000"/>
              </a:buClr>
              <a:defRPr/>
            </a:pPr>
            <a:r>
              <a:rPr lang="pt-BR" sz="1600" b="1" dirty="0" smtClean="0">
                <a:latin typeface="Arial"/>
                <a:ea typeface="Arial"/>
                <a:cs typeface="Arial"/>
                <a:sym typeface="Arial"/>
              </a:rPr>
              <a:t>           </a:t>
            </a:r>
          </a:p>
          <a:p>
            <a:pPr marL="285750" indent="-285750" defTabSz="1219078">
              <a:buClr>
                <a:srgbClr val="000000"/>
              </a:buClr>
              <a:buFont typeface="Arial" pitchFamily="34" charset="0"/>
              <a:buChar char="•"/>
              <a:defRPr/>
            </a:pPr>
            <a:r>
              <a:rPr lang="pt-BR" sz="1600" b="1" dirty="0" smtClean="0"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2000" b="1" dirty="0" smtClean="0">
                <a:latin typeface="Arial"/>
                <a:ea typeface="Arial"/>
                <a:cs typeface="Arial"/>
                <a:sym typeface="Arial"/>
              </a:rPr>
              <a:t>Manter </a:t>
            </a:r>
            <a:r>
              <a:rPr lang="pt-BR" sz="2000" b="1" dirty="0">
                <a:latin typeface="Arial"/>
                <a:ea typeface="Arial"/>
                <a:cs typeface="Arial"/>
                <a:sym typeface="Arial"/>
              </a:rPr>
              <a:t>a imagem da Central de uma Associação</a:t>
            </a:r>
            <a:endParaRPr sz="2000" b="1" kern="0" dirty="0">
              <a:latin typeface="Arial"/>
              <a:cs typeface="Arial"/>
              <a:sym typeface="Arial"/>
            </a:endParaRPr>
          </a:p>
        </p:txBody>
      </p:sp>
      <p:sp>
        <p:nvSpPr>
          <p:cNvPr id="35" name="object 30"/>
          <p:cNvSpPr/>
          <p:nvPr/>
        </p:nvSpPr>
        <p:spPr>
          <a:xfrm>
            <a:off x="51693" y="2317348"/>
            <a:ext cx="2460361" cy="737264"/>
          </a:xfrm>
          <a:custGeom>
            <a:avLst/>
            <a:gdLst/>
            <a:ahLst/>
            <a:cxnLst/>
            <a:rect l="l" t="t" r="r" b="b"/>
            <a:pathLst>
              <a:path w="2512060" h="864235">
                <a:moveTo>
                  <a:pt x="2079498" y="0"/>
                </a:moveTo>
                <a:lnTo>
                  <a:pt x="432054" y="0"/>
                </a:lnTo>
                <a:lnTo>
                  <a:pt x="384976" y="2535"/>
                </a:lnTo>
                <a:lnTo>
                  <a:pt x="339367" y="9964"/>
                </a:lnTo>
                <a:lnTo>
                  <a:pt x="295490" y="22024"/>
                </a:lnTo>
                <a:lnTo>
                  <a:pt x="253608" y="38452"/>
                </a:lnTo>
                <a:lnTo>
                  <a:pt x="213986" y="58984"/>
                </a:lnTo>
                <a:lnTo>
                  <a:pt x="176887" y="83356"/>
                </a:lnTo>
                <a:lnTo>
                  <a:pt x="142573" y="111305"/>
                </a:lnTo>
                <a:lnTo>
                  <a:pt x="111310" y="142568"/>
                </a:lnTo>
                <a:lnTo>
                  <a:pt x="83360" y="176881"/>
                </a:lnTo>
                <a:lnTo>
                  <a:pt x="58987" y="213980"/>
                </a:lnTo>
                <a:lnTo>
                  <a:pt x="38454" y="253603"/>
                </a:lnTo>
                <a:lnTo>
                  <a:pt x="22026" y="295485"/>
                </a:lnTo>
                <a:lnTo>
                  <a:pt x="9965" y="339363"/>
                </a:lnTo>
                <a:lnTo>
                  <a:pt x="2535" y="384974"/>
                </a:lnTo>
                <a:lnTo>
                  <a:pt x="0" y="432053"/>
                </a:lnTo>
                <a:lnTo>
                  <a:pt x="2535" y="479133"/>
                </a:lnTo>
                <a:lnTo>
                  <a:pt x="9965" y="524744"/>
                </a:lnTo>
                <a:lnTo>
                  <a:pt x="22026" y="568622"/>
                </a:lnTo>
                <a:lnTo>
                  <a:pt x="38454" y="610504"/>
                </a:lnTo>
                <a:lnTo>
                  <a:pt x="58987" y="650127"/>
                </a:lnTo>
                <a:lnTo>
                  <a:pt x="83360" y="687226"/>
                </a:lnTo>
                <a:lnTo>
                  <a:pt x="111310" y="721539"/>
                </a:lnTo>
                <a:lnTo>
                  <a:pt x="142573" y="752802"/>
                </a:lnTo>
                <a:lnTo>
                  <a:pt x="176887" y="780751"/>
                </a:lnTo>
                <a:lnTo>
                  <a:pt x="213986" y="805123"/>
                </a:lnTo>
                <a:lnTo>
                  <a:pt x="253608" y="825655"/>
                </a:lnTo>
                <a:lnTo>
                  <a:pt x="295490" y="842083"/>
                </a:lnTo>
                <a:lnTo>
                  <a:pt x="339367" y="854143"/>
                </a:lnTo>
                <a:lnTo>
                  <a:pt x="384976" y="861572"/>
                </a:lnTo>
                <a:lnTo>
                  <a:pt x="432054" y="864107"/>
                </a:lnTo>
                <a:lnTo>
                  <a:pt x="2079498" y="864107"/>
                </a:lnTo>
                <a:lnTo>
                  <a:pt x="2126577" y="861572"/>
                </a:lnTo>
                <a:lnTo>
                  <a:pt x="2172188" y="854143"/>
                </a:lnTo>
                <a:lnTo>
                  <a:pt x="2216066" y="842083"/>
                </a:lnTo>
                <a:lnTo>
                  <a:pt x="2257948" y="825655"/>
                </a:lnTo>
                <a:lnTo>
                  <a:pt x="2297571" y="805123"/>
                </a:lnTo>
                <a:lnTo>
                  <a:pt x="2334670" y="780751"/>
                </a:lnTo>
                <a:lnTo>
                  <a:pt x="2368983" y="752802"/>
                </a:lnTo>
                <a:lnTo>
                  <a:pt x="2400246" y="721539"/>
                </a:lnTo>
                <a:lnTo>
                  <a:pt x="2428195" y="687226"/>
                </a:lnTo>
                <a:lnTo>
                  <a:pt x="2452567" y="650127"/>
                </a:lnTo>
                <a:lnTo>
                  <a:pt x="2473099" y="610504"/>
                </a:lnTo>
                <a:lnTo>
                  <a:pt x="2489527" y="568622"/>
                </a:lnTo>
                <a:lnTo>
                  <a:pt x="2501587" y="524744"/>
                </a:lnTo>
                <a:lnTo>
                  <a:pt x="2509016" y="479133"/>
                </a:lnTo>
                <a:lnTo>
                  <a:pt x="2511552" y="432053"/>
                </a:lnTo>
                <a:lnTo>
                  <a:pt x="2509016" y="384974"/>
                </a:lnTo>
                <a:lnTo>
                  <a:pt x="2501587" y="339363"/>
                </a:lnTo>
                <a:lnTo>
                  <a:pt x="2489527" y="295485"/>
                </a:lnTo>
                <a:lnTo>
                  <a:pt x="2473099" y="253603"/>
                </a:lnTo>
                <a:lnTo>
                  <a:pt x="2452567" y="213980"/>
                </a:lnTo>
                <a:lnTo>
                  <a:pt x="2428195" y="176881"/>
                </a:lnTo>
                <a:lnTo>
                  <a:pt x="2400246" y="142568"/>
                </a:lnTo>
                <a:lnTo>
                  <a:pt x="2368983" y="111305"/>
                </a:lnTo>
                <a:lnTo>
                  <a:pt x="2334670" y="83356"/>
                </a:lnTo>
                <a:lnTo>
                  <a:pt x="2297571" y="58984"/>
                </a:lnTo>
                <a:lnTo>
                  <a:pt x="2257948" y="38452"/>
                </a:lnTo>
                <a:lnTo>
                  <a:pt x="2216066" y="22024"/>
                </a:lnTo>
                <a:lnTo>
                  <a:pt x="2172188" y="9964"/>
                </a:lnTo>
                <a:lnTo>
                  <a:pt x="2126577" y="2535"/>
                </a:lnTo>
                <a:lnTo>
                  <a:pt x="2079498" y="0"/>
                </a:lnTo>
                <a:close/>
              </a:path>
            </a:pathLst>
          </a:custGeom>
          <a:solidFill>
            <a:srgbClr val="376330"/>
          </a:solidFill>
        </p:spPr>
        <p:txBody>
          <a:bodyPr wrap="square" lIns="0" tIns="0" rIns="0" bIns="0" rtlCol="0"/>
          <a:lstStyle/>
          <a:p>
            <a:pPr defTabSz="1219078">
              <a:buClr>
                <a:srgbClr val="000000"/>
              </a:buClr>
              <a:defRPr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6" name="object 31"/>
          <p:cNvSpPr txBox="1"/>
          <p:nvPr/>
        </p:nvSpPr>
        <p:spPr>
          <a:xfrm rot="10800000" flipV="1">
            <a:off x="356477" y="2530680"/>
            <a:ext cx="1800721" cy="444350"/>
          </a:xfrm>
          <a:prstGeom prst="rect">
            <a:avLst/>
          </a:prstGeom>
        </p:spPr>
        <p:txBody>
          <a:bodyPr vert="horz" wrap="square" lIns="0" tIns="13333" rIns="0" bIns="0" rtlCol="0">
            <a:spAutoFit/>
          </a:bodyPr>
          <a:lstStyle/>
          <a:p>
            <a:pPr marL="12699" algn="ctr" defTabSz="1219078">
              <a:spcBef>
                <a:spcPts val="100"/>
              </a:spcBef>
              <a:defRPr/>
            </a:pPr>
            <a:r>
              <a:rPr lang="pt-BR" sz="1400" b="1" spc="-3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APOIO CONTÍNUO DO  </a:t>
            </a:r>
            <a:r>
              <a:rPr lang="pt-BR" sz="1400" b="1" spc="-3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ESTADO </a:t>
            </a:r>
            <a:endParaRPr sz="1400" b="1" spc="-3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object 32"/>
          <p:cNvSpPr/>
          <p:nvPr/>
        </p:nvSpPr>
        <p:spPr>
          <a:xfrm>
            <a:off x="2308682" y="2188808"/>
            <a:ext cx="9830004" cy="799722"/>
          </a:xfrm>
          <a:custGeom>
            <a:avLst/>
            <a:gdLst/>
            <a:ahLst/>
            <a:cxnLst/>
            <a:rect l="l" t="t" r="r" b="b"/>
            <a:pathLst>
              <a:path w="8448040" h="866139">
                <a:moveTo>
                  <a:pt x="8447532" y="433578"/>
                </a:moveTo>
                <a:lnTo>
                  <a:pt x="8444992" y="386499"/>
                </a:lnTo>
                <a:lnTo>
                  <a:pt x="8437562" y="340893"/>
                </a:lnTo>
                <a:lnTo>
                  <a:pt x="8425497" y="297014"/>
                </a:lnTo>
                <a:lnTo>
                  <a:pt x="8409076" y="255130"/>
                </a:lnTo>
                <a:lnTo>
                  <a:pt x="8388540" y="215506"/>
                </a:lnTo>
                <a:lnTo>
                  <a:pt x="8364169" y="178409"/>
                </a:lnTo>
                <a:lnTo>
                  <a:pt x="8336216" y="144094"/>
                </a:lnTo>
                <a:lnTo>
                  <a:pt x="8304962" y="112839"/>
                </a:lnTo>
                <a:lnTo>
                  <a:pt x="8270646" y="84886"/>
                </a:lnTo>
                <a:lnTo>
                  <a:pt x="8233550" y="60515"/>
                </a:lnTo>
                <a:lnTo>
                  <a:pt x="8193926" y="39979"/>
                </a:lnTo>
                <a:lnTo>
                  <a:pt x="8152041" y="23558"/>
                </a:lnTo>
                <a:lnTo>
                  <a:pt x="8108162" y="11493"/>
                </a:lnTo>
                <a:lnTo>
                  <a:pt x="8062557" y="4064"/>
                </a:lnTo>
                <a:lnTo>
                  <a:pt x="8015478" y="1524"/>
                </a:lnTo>
                <a:lnTo>
                  <a:pt x="795528" y="1524"/>
                </a:lnTo>
                <a:lnTo>
                  <a:pt x="795528" y="0"/>
                </a:lnTo>
                <a:lnTo>
                  <a:pt x="0" y="0"/>
                </a:lnTo>
                <a:lnTo>
                  <a:pt x="0" y="864108"/>
                </a:lnTo>
                <a:lnTo>
                  <a:pt x="434136" y="864108"/>
                </a:lnTo>
                <a:lnTo>
                  <a:pt x="462534" y="865632"/>
                </a:lnTo>
                <a:lnTo>
                  <a:pt x="8015478" y="865632"/>
                </a:lnTo>
                <a:lnTo>
                  <a:pt x="8062557" y="863104"/>
                </a:lnTo>
                <a:lnTo>
                  <a:pt x="8108162" y="855675"/>
                </a:lnTo>
                <a:lnTo>
                  <a:pt x="8152041" y="843610"/>
                </a:lnTo>
                <a:lnTo>
                  <a:pt x="8193926" y="827189"/>
                </a:lnTo>
                <a:lnTo>
                  <a:pt x="8233550" y="806653"/>
                </a:lnTo>
                <a:lnTo>
                  <a:pt x="8270646" y="782281"/>
                </a:lnTo>
                <a:lnTo>
                  <a:pt x="8304962" y="754329"/>
                </a:lnTo>
                <a:lnTo>
                  <a:pt x="8336216" y="723074"/>
                </a:lnTo>
                <a:lnTo>
                  <a:pt x="8364169" y="688759"/>
                </a:lnTo>
                <a:lnTo>
                  <a:pt x="8388540" y="651662"/>
                </a:lnTo>
                <a:lnTo>
                  <a:pt x="8409076" y="612038"/>
                </a:lnTo>
                <a:lnTo>
                  <a:pt x="8425497" y="570153"/>
                </a:lnTo>
                <a:lnTo>
                  <a:pt x="8437562" y="526275"/>
                </a:lnTo>
                <a:lnTo>
                  <a:pt x="8444992" y="480669"/>
                </a:lnTo>
                <a:lnTo>
                  <a:pt x="8447532" y="433578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defTabSz="1219078">
              <a:buClr>
                <a:srgbClr val="000000"/>
              </a:buClr>
              <a:defRPr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8" name="object 33"/>
          <p:cNvSpPr txBox="1"/>
          <p:nvPr/>
        </p:nvSpPr>
        <p:spPr>
          <a:xfrm rot="10800000" flipV="1">
            <a:off x="2577703" y="2416918"/>
            <a:ext cx="8488882" cy="321240"/>
          </a:xfrm>
          <a:prstGeom prst="rect">
            <a:avLst/>
          </a:prstGeom>
        </p:spPr>
        <p:txBody>
          <a:bodyPr vert="horz" wrap="square" lIns="0" tIns="13333" rIns="0" bIns="0" rtlCol="0">
            <a:spAutoFit/>
          </a:bodyPr>
          <a:lstStyle/>
          <a:p>
            <a:pPr marL="241276" indent="-228577" defTabSz="1219078">
              <a:spcBef>
                <a:spcPts val="105"/>
              </a:spcBef>
              <a:buClr>
                <a:srgbClr val="000000"/>
              </a:buClr>
              <a:buFont typeface="Arial" pitchFamily="34" charset="0"/>
              <a:buChar char="•"/>
              <a:tabLst>
                <a:tab pos="187941" algn="l"/>
              </a:tabLst>
              <a:defRPr/>
            </a:pPr>
            <a:r>
              <a:rPr lang="pt-BR" sz="2000" b="1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/>
              </a:rPr>
              <a:t>Manutenção do Apoio do </a:t>
            </a:r>
            <a:r>
              <a:rPr lang="pt-BR" sz="200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/>
              </a:rPr>
              <a:t>Estado </a:t>
            </a:r>
            <a:r>
              <a:rPr lang="pt-BR" sz="2000" b="1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/>
              </a:rPr>
              <a:t>ao </a:t>
            </a:r>
            <a:r>
              <a:rPr lang="pt-BR" sz="200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/>
              </a:rPr>
              <a:t>Modelo . </a:t>
            </a:r>
            <a:endParaRPr sz="2000" b="1" kern="0" dirty="0">
              <a:solidFill>
                <a:srgbClr val="000000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39" name="object 20">
            <a:extLst>
              <a:ext uri="{FF2B5EF4-FFF2-40B4-BE49-F238E27FC236}">
                <a16:creationId xmlns="" xmlns:a16="http://schemas.microsoft.com/office/drawing/2014/main" id="{E2B220F6-D72A-AE99-07A4-C6C4F02792D4}"/>
              </a:ext>
            </a:extLst>
          </p:cNvPr>
          <p:cNvSpPr/>
          <p:nvPr/>
        </p:nvSpPr>
        <p:spPr>
          <a:xfrm>
            <a:off x="147969" y="5539617"/>
            <a:ext cx="2160713" cy="679254"/>
          </a:xfrm>
          <a:custGeom>
            <a:avLst/>
            <a:gdLst/>
            <a:ahLst/>
            <a:cxnLst/>
            <a:rect l="l" t="t" r="r" b="b"/>
            <a:pathLst>
              <a:path w="2304415" h="864235">
                <a:moveTo>
                  <a:pt x="1872234" y="0"/>
                </a:moveTo>
                <a:lnTo>
                  <a:pt x="432053" y="0"/>
                </a:lnTo>
                <a:lnTo>
                  <a:pt x="384974" y="2535"/>
                </a:lnTo>
                <a:lnTo>
                  <a:pt x="339363" y="9965"/>
                </a:lnTo>
                <a:lnTo>
                  <a:pt x="295485" y="22026"/>
                </a:lnTo>
                <a:lnTo>
                  <a:pt x="253603" y="38454"/>
                </a:lnTo>
                <a:lnTo>
                  <a:pt x="213980" y="58987"/>
                </a:lnTo>
                <a:lnTo>
                  <a:pt x="176881" y="83360"/>
                </a:lnTo>
                <a:lnTo>
                  <a:pt x="142568" y="111310"/>
                </a:lnTo>
                <a:lnTo>
                  <a:pt x="111305" y="142573"/>
                </a:lnTo>
                <a:lnTo>
                  <a:pt x="83356" y="176887"/>
                </a:lnTo>
                <a:lnTo>
                  <a:pt x="58984" y="213986"/>
                </a:lnTo>
                <a:lnTo>
                  <a:pt x="38452" y="253608"/>
                </a:lnTo>
                <a:lnTo>
                  <a:pt x="22024" y="295490"/>
                </a:lnTo>
                <a:lnTo>
                  <a:pt x="9964" y="339367"/>
                </a:lnTo>
                <a:lnTo>
                  <a:pt x="2535" y="384976"/>
                </a:lnTo>
                <a:lnTo>
                  <a:pt x="0" y="432053"/>
                </a:lnTo>
                <a:lnTo>
                  <a:pt x="2535" y="479131"/>
                </a:lnTo>
                <a:lnTo>
                  <a:pt x="9964" y="524740"/>
                </a:lnTo>
                <a:lnTo>
                  <a:pt x="22024" y="568617"/>
                </a:lnTo>
                <a:lnTo>
                  <a:pt x="38452" y="610499"/>
                </a:lnTo>
                <a:lnTo>
                  <a:pt x="58984" y="650121"/>
                </a:lnTo>
                <a:lnTo>
                  <a:pt x="83356" y="687220"/>
                </a:lnTo>
                <a:lnTo>
                  <a:pt x="111305" y="721534"/>
                </a:lnTo>
                <a:lnTo>
                  <a:pt x="142568" y="752797"/>
                </a:lnTo>
                <a:lnTo>
                  <a:pt x="176881" y="780747"/>
                </a:lnTo>
                <a:lnTo>
                  <a:pt x="213980" y="805120"/>
                </a:lnTo>
                <a:lnTo>
                  <a:pt x="253603" y="825653"/>
                </a:lnTo>
                <a:lnTo>
                  <a:pt x="295485" y="842081"/>
                </a:lnTo>
                <a:lnTo>
                  <a:pt x="339363" y="854142"/>
                </a:lnTo>
                <a:lnTo>
                  <a:pt x="384974" y="861572"/>
                </a:lnTo>
                <a:lnTo>
                  <a:pt x="432053" y="864107"/>
                </a:lnTo>
                <a:lnTo>
                  <a:pt x="1872234" y="864107"/>
                </a:lnTo>
                <a:lnTo>
                  <a:pt x="1919313" y="861572"/>
                </a:lnTo>
                <a:lnTo>
                  <a:pt x="1964924" y="854142"/>
                </a:lnTo>
                <a:lnTo>
                  <a:pt x="2008802" y="842081"/>
                </a:lnTo>
                <a:lnTo>
                  <a:pt x="2050684" y="825653"/>
                </a:lnTo>
                <a:lnTo>
                  <a:pt x="2090307" y="805120"/>
                </a:lnTo>
                <a:lnTo>
                  <a:pt x="2127406" y="780747"/>
                </a:lnTo>
                <a:lnTo>
                  <a:pt x="2161719" y="752797"/>
                </a:lnTo>
                <a:lnTo>
                  <a:pt x="2192982" y="721534"/>
                </a:lnTo>
                <a:lnTo>
                  <a:pt x="2220931" y="687220"/>
                </a:lnTo>
                <a:lnTo>
                  <a:pt x="2245303" y="650121"/>
                </a:lnTo>
                <a:lnTo>
                  <a:pt x="2265835" y="610499"/>
                </a:lnTo>
                <a:lnTo>
                  <a:pt x="2282263" y="568617"/>
                </a:lnTo>
                <a:lnTo>
                  <a:pt x="2294323" y="524740"/>
                </a:lnTo>
                <a:lnTo>
                  <a:pt x="2301752" y="479131"/>
                </a:lnTo>
                <a:lnTo>
                  <a:pt x="2304288" y="432053"/>
                </a:lnTo>
                <a:lnTo>
                  <a:pt x="2301752" y="384976"/>
                </a:lnTo>
                <a:lnTo>
                  <a:pt x="2294323" y="339367"/>
                </a:lnTo>
                <a:lnTo>
                  <a:pt x="2282263" y="295490"/>
                </a:lnTo>
                <a:lnTo>
                  <a:pt x="2265835" y="253608"/>
                </a:lnTo>
                <a:lnTo>
                  <a:pt x="2245303" y="213986"/>
                </a:lnTo>
                <a:lnTo>
                  <a:pt x="2220931" y="176887"/>
                </a:lnTo>
                <a:lnTo>
                  <a:pt x="2192982" y="142573"/>
                </a:lnTo>
                <a:lnTo>
                  <a:pt x="2161719" y="111310"/>
                </a:lnTo>
                <a:lnTo>
                  <a:pt x="2127406" y="83360"/>
                </a:lnTo>
                <a:lnTo>
                  <a:pt x="2090307" y="58987"/>
                </a:lnTo>
                <a:lnTo>
                  <a:pt x="2050684" y="38454"/>
                </a:lnTo>
                <a:lnTo>
                  <a:pt x="2008802" y="22026"/>
                </a:lnTo>
                <a:lnTo>
                  <a:pt x="1964924" y="9965"/>
                </a:lnTo>
                <a:lnTo>
                  <a:pt x="1919313" y="2535"/>
                </a:lnTo>
                <a:lnTo>
                  <a:pt x="1872234" y="0"/>
                </a:lnTo>
                <a:close/>
              </a:path>
            </a:pathLst>
          </a:custGeom>
          <a:solidFill>
            <a:srgbClr val="3D6BA8"/>
          </a:solidFill>
        </p:spPr>
        <p:txBody>
          <a:bodyPr wrap="square" lIns="0" tIns="0" rIns="0" bIns="0" rtlCol="0"/>
          <a:lstStyle/>
          <a:p>
            <a:pPr marL="12699" algn="ctr">
              <a:spcBef>
                <a:spcPts val="100"/>
              </a:spcBef>
            </a:pPr>
            <a:r>
              <a:rPr lang="pt-BR" b="1" spc="-31" dirty="0" smtClean="0">
                <a:solidFill>
                  <a:srgbClr val="FFFFFF"/>
                </a:solidFill>
              </a:rPr>
              <a:t>CONTROLE </a:t>
            </a:r>
            <a:endParaRPr lang="pt-BR" b="1" spc="-31" dirty="0">
              <a:solidFill>
                <a:srgbClr val="FFFFFF"/>
              </a:solidFill>
            </a:endParaRPr>
          </a:p>
          <a:p>
            <a:pPr marL="12699" algn="ctr">
              <a:spcBef>
                <a:spcPts val="100"/>
              </a:spcBef>
            </a:pPr>
            <a:r>
              <a:rPr lang="pt-BR" sz="1600" b="1" spc="-3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QUALIDADE </a:t>
            </a:r>
            <a:r>
              <a:rPr lang="pt-BR" sz="1600" b="1" spc="-3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 </a:t>
            </a:r>
            <a:r>
              <a:rPr lang="pt-BR" sz="1600" b="1" spc="-3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ÁGUA </a:t>
            </a:r>
            <a:endParaRPr lang="pt-BR" sz="1600" b="1" spc="-3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object 22">
            <a:extLst>
              <a:ext uri="{FF2B5EF4-FFF2-40B4-BE49-F238E27FC236}">
                <a16:creationId xmlns="" xmlns:a16="http://schemas.microsoft.com/office/drawing/2014/main" id="{A98E2E8C-C23D-0E0E-1F8B-27AFEDC7162B}"/>
              </a:ext>
            </a:extLst>
          </p:cNvPr>
          <p:cNvSpPr/>
          <p:nvPr/>
        </p:nvSpPr>
        <p:spPr>
          <a:xfrm>
            <a:off x="2299477" y="5469688"/>
            <a:ext cx="9839209" cy="749183"/>
          </a:xfrm>
          <a:custGeom>
            <a:avLst/>
            <a:gdLst/>
            <a:ahLst/>
            <a:cxnLst/>
            <a:rect l="l" t="t" r="r" b="b"/>
            <a:pathLst>
              <a:path w="8446135" h="878204">
                <a:moveTo>
                  <a:pt x="8446008" y="432054"/>
                </a:moveTo>
                <a:lnTo>
                  <a:pt x="8443468" y="384975"/>
                </a:lnTo>
                <a:lnTo>
                  <a:pt x="8436038" y="339369"/>
                </a:lnTo>
                <a:lnTo>
                  <a:pt x="8423973" y="295490"/>
                </a:lnTo>
                <a:lnTo>
                  <a:pt x="8407552" y="253606"/>
                </a:lnTo>
                <a:lnTo>
                  <a:pt x="8387016" y="213982"/>
                </a:lnTo>
                <a:lnTo>
                  <a:pt x="8362645" y="176885"/>
                </a:lnTo>
                <a:lnTo>
                  <a:pt x="8334692" y="142570"/>
                </a:lnTo>
                <a:lnTo>
                  <a:pt x="8303438" y="111315"/>
                </a:lnTo>
                <a:lnTo>
                  <a:pt x="8269122" y="83362"/>
                </a:lnTo>
                <a:lnTo>
                  <a:pt x="8232026" y="58991"/>
                </a:lnTo>
                <a:lnTo>
                  <a:pt x="8192402" y="38455"/>
                </a:lnTo>
                <a:lnTo>
                  <a:pt x="8150517" y="22034"/>
                </a:lnTo>
                <a:lnTo>
                  <a:pt x="8106638" y="9969"/>
                </a:lnTo>
                <a:lnTo>
                  <a:pt x="8061033" y="2540"/>
                </a:lnTo>
                <a:lnTo>
                  <a:pt x="8013954" y="0"/>
                </a:lnTo>
                <a:lnTo>
                  <a:pt x="461010" y="0"/>
                </a:lnTo>
                <a:lnTo>
                  <a:pt x="413918" y="2540"/>
                </a:lnTo>
                <a:lnTo>
                  <a:pt x="368312" y="9969"/>
                </a:lnTo>
                <a:lnTo>
                  <a:pt x="354685" y="13716"/>
                </a:lnTo>
                <a:lnTo>
                  <a:pt x="0" y="13716"/>
                </a:lnTo>
                <a:lnTo>
                  <a:pt x="0" y="877824"/>
                </a:lnTo>
                <a:lnTo>
                  <a:pt x="795528" y="877824"/>
                </a:lnTo>
                <a:lnTo>
                  <a:pt x="795528" y="864120"/>
                </a:lnTo>
                <a:lnTo>
                  <a:pt x="8013954" y="864120"/>
                </a:lnTo>
                <a:lnTo>
                  <a:pt x="8061109" y="861580"/>
                </a:lnTo>
                <a:lnTo>
                  <a:pt x="8106677" y="854151"/>
                </a:lnTo>
                <a:lnTo>
                  <a:pt x="8150542" y="842086"/>
                </a:lnTo>
                <a:lnTo>
                  <a:pt x="8192414" y="825665"/>
                </a:lnTo>
                <a:lnTo>
                  <a:pt x="8232038" y="805129"/>
                </a:lnTo>
                <a:lnTo>
                  <a:pt x="8269135" y="780757"/>
                </a:lnTo>
                <a:lnTo>
                  <a:pt x="8303438" y="752805"/>
                </a:lnTo>
                <a:lnTo>
                  <a:pt x="8334705" y="721537"/>
                </a:lnTo>
                <a:lnTo>
                  <a:pt x="8362645" y="687222"/>
                </a:lnTo>
                <a:lnTo>
                  <a:pt x="8387016" y="650125"/>
                </a:lnTo>
                <a:lnTo>
                  <a:pt x="8407552" y="610501"/>
                </a:lnTo>
                <a:lnTo>
                  <a:pt x="8423973" y="568629"/>
                </a:lnTo>
                <a:lnTo>
                  <a:pt x="8436038" y="524751"/>
                </a:lnTo>
                <a:lnTo>
                  <a:pt x="8443468" y="479132"/>
                </a:lnTo>
                <a:lnTo>
                  <a:pt x="8446008" y="432054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defTabSz="1219078">
              <a:buClr>
                <a:srgbClr val="000000"/>
              </a:buClr>
              <a:defRPr/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2" name="object 23">
            <a:extLst>
              <a:ext uri="{FF2B5EF4-FFF2-40B4-BE49-F238E27FC236}">
                <a16:creationId xmlns="" xmlns:a16="http://schemas.microsoft.com/office/drawing/2014/main" id="{E3EAA92D-336C-2E04-CD81-588D83D447DD}"/>
              </a:ext>
            </a:extLst>
          </p:cNvPr>
          <p:cNvSpPr txBox="1"/>
          <p:nvPr/>
        </p:nvSpPr>
        <p:spPr>
          <a:xfrm rot="10800000" flipV="1">
            <a:off x="2416205" y="5656874"/>
            <a:ext cx="6577670" cy="320600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60020" indent="-131445">
              <a:spcBef>
                <a:spcPts val="75"/>
              </a:spcBef>
              <a:buFont typeface="Arial MT"/>
              <a:buChar char="•"/>
              <a:tabLst>
                <a:tab pos="160020" algn="l"/>
              </a:tabLst>
              <a:defRPr sz="1050" spc="-19">
                <a:solidFill>
                  <a:srgbClr val="7E7E7E"/>
                </a:solidFill>
                <a:latin typeface="Microsoft Sans Serif"/>
                <a:cs typeface="Microsoft Sans Serif"/>
              </a:defRPr>
            </a:lvl1pPr>
          </a:lstStyle>
          <a:p>
            <a:pPr marL="213339" indent="-175242" defTabSz="1219078">
              <a:spcBef>
                <a:spcPts val="100"/>
              </a:spcBef>
              <a:buClr>
                <a:srgbClr val="000000"/>
              </a:buClr>
              <a:tabLst>
                <a:tab pos="213339" algn="l"/>
              </a:tabLst>
              <a:defRPr/>
            </a:pPr>
            <a:r>
              <a:rPr lang="pt-BR" sz="2000" b="1" kern="0" spc="-25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/>
              </a:rPr>
              <a:t>Disponibilidade de um laboratório </a:t>
            </a:r>
            <a:r>
              <a:rPr lang="pt-BR" sz="2000" b="1" kern="0" spc="-25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/>
              </a:rPr>
              <a:t>P</a:t>
            </a:r>
            <a:r>
              <a:rPr lang="pt-BR" sz="2000" b="1" kern="0" spc="-25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/>
              </a:rPr>
              <a:t>róprio</a:t>
            </a:r>
            <a:r>
              <a:rPr lang="pt-BR" sz="1800" b="1" kern="0" spc="-25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/>
              </a:rPr>
              <a:t>. </a:t>
            </a:r>
            <a:endParaRPr sz="1800" b="1" kern="0" spc="-25" dirty="0">
              <a:solidFill>
                <a:schemeClr val="tx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43" name="CaixaDeTexto 42"/>
          <p:cNvSpPr txBox="1"/>
          <p:nvPr/>
        </p:nvSpPr>
        <p:spPr>
          <a:xfrm>
            <a:off x="333078" y="3301065"/>
            <a:ext cx="1596872" cy="492436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INTERFERÊNCIA          POLITICA </a:t>
            </a:r>
          </a:p>
        </p:txBody>
      </p:sp>
      <p:sp>
        <p:nvSpPr>
          <p:cNvPr id="44" name="CaixaDeTexto 43"/>
          <p:cNvSpPr txBox="1"/>
          <p:nvPr/>
        </p:nvSpPr>
        <p:spPr>
          <a:xfrm>
            <a:off x="1528355" y="1501224"/>
            <a:ext cx="9078686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DESAFIOS  AO MODELO DE GESTÃO CENTRAL  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CaixaDeTexto 44"/>
          <p:cNvSpPr txBox="1"/>
          <p:nvPr/>
        </p:nvSpPr>
        <p:spPr>
          <a:xfrm rot="10800000" flipV="1">
            <a:off x="203176" y="4743101"/>
            <a:ext cx="1954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ASSOCIATIVISSMO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03176" y="3867339"/>
            <a:ext cx="2026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INTERFERENCIA POLITICA </a:t>
            </a:r>
            <a:endParaRPr lang="pt-B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91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4BC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092" y="2836476"/>
            <a:ext cx="3040079" cy="291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429686F-6A4B-0867-D73C-05CF5EFDFF44}"/>
              </a:ext>
            </a:extLst>
          </p:cNvPr>
          <p:cNvSpPr txBox="1"/>
          <p:nvPr/>
        </p:nvSpPr>
        <p:spPr>
          <a:xfrm>
            <a:off x="4266565" y="674163"/>
            <a:ext cx="793139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2800" dirty="0" smtClean="0">
                <a:solidFill>
                  <a:schemeClr val="bg1"/>
                </a:solidFill>
              </a:rPr>
              <a:t>CENTRAL - </a:t>
            </a:r>
            <a:r>
              <a:rPr lang="pt-BR" sz="2800" dirty="0">
                <a:solidFill>
                  <a:schemeClr val="bg1"/>
                </a:solidFill>
              </a:rPr>
              <a:t>ODS 6,  tem como objetivo assegurar a disponibilidade e gestão sustentável de água e saneamento para todos</a:t>
            </a:r>
            <a:endParaRPr lang="pt-BR" sz="2800" b="1" dirty="0" smtClean="0">
              <a:solidFill>
                <a:schemeClr val="bg1"/>
              </a:solidFill>
              <a:latin typeface="Montserrat" panose="020B0604020202020204" charset="0"/>
            </a:endParaRPr>
          </a:p>
          <a:p>
            <a:pPr marL="342900" indent="-34290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pt-BR" sz="2000" b="1" dirty="0">
              <a:solidFill>
                <a:schemeClr val="bg1"/>
              </a:solidFill>
              <a:latin typeface="Montserrat" panose="020B0604020202020204" charset="0"/>
            </a:endParaRPr>
          </a:p>
          <a:p>
            <a:pPr marL="342900" indent="-34290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2000" b="1" dirty="0" smtClean="0">
                <a:solidFill>
                  <a:schemeClr val="bg1"/>
                </a:solidFill>
                <a:latin typeface="Montserrat" panose="020B0604020202020204" charset="0"/>
              </a:rPr>
              <a:t>Universalização </a:t>
            </a:r>
            <a:r>
              <a:rPr lang="pt-BR" sz="2000" b="1" dirty="0">
                <a:solidFill>
                  <a:schemeClr val="bg1"/>
                </a:solidFill>
                <a:latin typeface="Montserrat" panose="020B0604020202020204" charset="0"/>
              </a:rPr>
              <a:t>do acesso à água potável e Saneamento;</a:t>
            </a:r>
          </a:p>
          <a:p>
            <a:pPr marL="342900" indent="-34290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1"/>
                </a:solidFill>
                <a:latin typeface="Montserrat" panose="020B0604020202020204" charset="0"/>
              </a:rPr>
              <a:t>Acesso Adequado ao Saneamento e Higiene; </a:t>
            </a:r>
          </a:p>
          <a:p>
            <a:pPr marL="342900" indent="-34290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1"/>
                </a:solidFill>
                <a:latin typeface="Montserrat" panose="020B0604020202020204" charset="0"/>
              </a:rPr>
              <a:t>Gestão Sustentável da Água;</a:t>
            </a:r>
          </a:p>
          <a:p>
            <a:pPr marL="342900" indent="-34290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1"/>
                </a:solidFill>
                <a:latin typeface="Montserrat" panose="020B0604020202020204" charset="0"/>
              </a:rPr>
              <a:t>Tarifa acessível;</a:t>
            </a:r>
          </a:p>
          <a:p>
            <a:pPr marL="342900" indent="-34290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1"/>
                </a:solidFill>
                <a:latin typeface="Montserrat" panose="020B0604020202020204" charset="0"/>
              </a:rPr>
              <a:t>Gestão compartilhada;</a:t>
            </a:r>
          </a:p>
          <a:p>
            <a:pPr marL="342900" indent="-34290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1"/>
                </a:solidFill>
                <a:latin typeface="Montserrat" panose="020B0604020202020204" charset="0"/>
              </a:rPr>
              <a:t>Água de qualidade e quantidade;</a:t>
            </a:r>
          </a:p>
          <a:p>
            <a:pPr marL="342900" indent="-34290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1"/>
                </a:solidFill>
                <a:latin typeface="Montserrat" panose="020B0604020202020204" charset="0"/>
              </a:rPr>
              <a:t>Parcerias públicas e </a:t>
            </a:r>
            <a:r>
              <a:rPr lang="pt-BR" sz="2000" b="1" dirty="0" smtClean="0">
                <a:solidFill>
                  <a:schemeClr val="bg1"/>
                </a:solidFill>
                <a:latin typeface="Montserrat" panose="020B0604020202020204" charset="0"/>
              </a:rPr>
              <a:t>privadas.</a:t>
            </a:r>
            <a:endParaRPr lang="pt-BR" sz="2000" b="1" dirty="0">
              <a:solidFill>
                <a:schemeClr val="bg1"/>
              </a:solidFill>
              <a:latin typeface="Montserrat" panose="020B060402020202020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2" t="29649" r="24538" b="26025"/>
          <a:stretch/>
        </p:blipFill>
        <p:spPr>
          <a:xfrm>
            <a:off x="3435531" y="0"/>
            <a:ext cx="1143000" cy="1267709"/>
          </a:xfrm>
          <a:prstGeom prst="rect">
            <a:avLst/>
          </a:prstGeom>
          <a:ln>
            <a:noFill/>
          </a:ln>
          <a:effectLst>
            <a:softEdge rad="6350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3435531" cy="269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48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anilo\Documents\thumbnail_FE9AB6C1-D448-4ED2-8FCE-E57526D6F9D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463550" y="-870452"/>
            <a:ext cx="5493130" cy="9963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026" name="Picture 2" descr="C:\Users\Danilo\Documents\thumbnail_IMG_535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8340"/>
            <a:ext cx="3187129" cy="3550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ilo\Documents\PHOTO-2024-10-09-15-55-35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869" y="4794069"/>
            <a:ext cx="3022672" cy="206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/>
          <p:cNvSpPr txBox="1"/>
          <p:nvPr/>
        </p:nvSpPr>
        <p:spPr>
          <a:xfrm>
            <a:off x="7328263" y="1858417"/>
            <a:ext cx="423236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COMUNIDADE DE MUCAMBO MORRINHOS.</a:t>
            </a:r>
          </a:p>
          <a:p>
            <a:r>
              <a:rPr lang="pt-BR" b="1" dirty="0" smtClean="0"/>
              <a:t>MUNICIPIO DE MIGUEL CALMON – BA </a:t>
            </a:r>
          </a:p>
          <a:p>
            <a:r>
              <a:rPr lang="pt-BR" b="1" dirty="0" smtClean="0"/>
              <a:t>LIGAÇÕES :</a:t>
            </a:r>
          </a:p>
          <a:p>
            <a:r>
              <a:rPr lang="pt-BR" sz="2000" b="1" dirty="0" smtClean="0"/>
              <a:t>JANEIRO 2024  - 68 LIGAÇÕES </a:t>
            </a:r>
          </a:p>
          <a:p>
            <a:r>
              <a:rPr lang="pt-BR" sz="2000" b="1" dirty="0" smtClean="0"/>
              <a:t>NOVEMBRO 2024 – 76 LIGAÇÕES </a:t>
            </a:r>
          </a:p>
          <a:p>
            <a:endParaRPr lang="pt-BR" sz="2000" b="1" dirty="0">
              <a:solidFill>
                <a:schemeClr val="accent2"/>
              </a:solidFill>
            </a:endParaRPr>
          </a:p>
          <a:p>
            <a:endParaRPr lang="pt-BR" sz="2000" b="1" dirty="0" smtClean="0">
              <a:solidFill>
                <a:schemeClr val="accent2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7251480" y="5036011"/>
            <a:ext cx="4741817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PARCERIA : PREFEITURA , COMUNIDADE E CENTRAL.</a:t>
            </a:r>
            <a:r>
              <a:rPr lang="pt-BR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22" name="Picture 2" descr="C:\Users\Danilo\Downloads\WhatsApp Image 2024-02-27 at 09.00.12.jpe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12854"/>
            <a:ext cx="2050869" cy="289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08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ítulo 2">
            <a:extLst>
              <a:ext uri="{FF2B5EF4-FFF2-40B4-BE49-F238E27FC236}">
                <a16:creationId xmlns:a16="http://schemas.microsoft.com/office/drawing/2014/main" xmlns="" id="{F060DC72-00EB-40BC-8397-A578D027E8E5}"/>
              </a:ext>
            </a:extLst>
          </p:cNvPr>
          <p:cNvSpPr txBox="1">
            <a:spLocks/>
          </p:cNvSpPr>
          <p:nvPr/>
        </p:nvSpPr>
        <p:spPr>
          <a:xfrm>
            <a:off x="5699472" y="5162403"/>
            <a:ext cx="6084963" cy="452552"/>
          </a:xfrm>
          <a:prstGeom prst="rect">
            <a:avLst/>
          </a:prstGeom>
        </p:spPr>
        <p:txBody>
          <a:bodyPr vert="horz" lIns="61225" tIns="30614" rIns="61225" bIns="30614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pt-BR" sz="2500" b="1" dirty="0">
                <a:ln w="1905"/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PARCERS COM OS MUNICÍPIOS</a:t>
            </a:r>
          </a:p>
          <a:p>
            <a:pPr>
              <a:spcBef>
                <a:spcPts val="0"/>
              </a:spcBef>
            </a:pPr>
            <a:endParaRPr lang="pt-BR" altLang="pt-BR" sz="2500" b="1" dirty="0">
              <a:ln w="1905"/>
              <a:solidFill>
                <a:schemeClr val="bg1"/>
              </a:solidFill>
              <a:latin typeface="Arial" pitchFamily="34" charset="0"/>
              <a:ea typeface="Segoe UI" pitchFamily="34" charset="0"/>
              <a:cs typeface="Arial" pitchFamily="34" charset="0"/>
            </a:endParaRPr>
          </a:p>
        </p:txBody>
      </p:sp>
      <p:sp>
        <p:nvSpPr>
          <p:cNvPr id="13" name="Retângulo de cantos arredondados 10">
            <a:extLst>
              <a:ext uri="{FF2B5EF4-FFF2-40B4-BE49-F238E27FC236}">
                <a16:creationId xmlns:a16="http://schemas.microsoft.com/office/drawing/2014/main" xmlns="" id="{21F3DFCA-D5D2-4759-8387-8FB25A4D0BE9}"/>
              </a:ext>
            </a:extLst>
          </p:cNvPr>
          <p:cNvSpPr/>
          <p:nvPr/>
        </p:nvSpPr>
        <p:spPr>
          <a:xfrm>
            <a:off x="681101" y="540041"/>
            <a:ext cx="6973733" cy="80631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681102" y="653142"/>
            <a:ext cx="8060852" cy="540796"/>
          </a:xfrm>
          <a:prstGeom prst="rect">
            <a:avLst/>
          </a:prstGeom>
        </p:spPr>
        <p:txBody>
          <a:bodyPr wrap="square" lIns="108845" tIns="54423" rIns="108845" bIns="54423">
            <a:spAutoFit/>
          </a:bodyPr>
          <a:lstStyle/>
          <a:p>
            <a:r>
              <a:rPr lang="pt-BR" sz="2800" b="1" dirty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  <a:r>
              <a:rPr lang="pt-BR" sz="2800" b="1" dirty="0" smtClean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ALMOXARIFADO </a:t>
            </a:r>
            <a:r>
              <a:rPr lang="pt-BR" sz="2800" b="1" dirty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CENTRAL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01" y="4336869"/>
            <a:ext cx="2808772" cy="2339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496" y="4336869"/>
            <a:ext cx="3201889" cy="2446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01" y="1920240"/>
            <a:ext cx="2976499" cy="208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496" y="1920240"/>
            <a:ext cx="3201889" cy="2012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401" y="4336869"/>
            <a:ext cx="3794034" cy="2446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400" y="1920240"/>
            <a:ext cx="3650343" cy="189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432" y="670669"/>
            <a:ext cx="2916003" cy="8295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</p:pic>
    </p:spTree>
    <p:extLst>
      <p:ext uri="{BB962C8B-B14F-4D97-AF65-F5344CB8AC3E}">
        <p14:creationId xmlns:p14="http://schemas.microsoft.com/office/powerpoint/2010/main" val="14615117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anilo\Downloads\WhatsApp Image 2024-02-27 at 08.57.30 (1)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51" y="4201221"/>
            <a:ext cx="2550160" cy="2506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ilo\Downloads\WhatsApp Image 2024-02-27 at 09.16.24 (1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11600" y="4233334"/>
            <a:ext cx="2724330" cy="2493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Danilo\Downloads\WhatsApp Image 2024-02-27 at 09.16.25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399" y="4220634"/>
            <a:ext cx="3946074" cy="2506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Danilo\Downloads\WhatsApp Image 2024-02-27 at 09.16.22 (1)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399" y="1592304"/>
            <a:ext cx="3946074" cy="246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ubtítulo 2">
            <a:extLst>
              <a:ext uri="{FF2B5EF4-FFF2-40B4-BE49-F238E27FC236}">
                <a16:creationId xmlns:a16="http://schemas.microsoft.com/office/drawing/2014/main" xmlns="" id="{E5D02956-275A-4D91-A5EA-A519F006107F}"/>
              </a:ext>
            </a:extLst>
          </p:cNvPr>
          <p:cNvSpPr txBox="1">
            <a:spLocks/>
          </p:cNvSpPr>
          <p:nvPr/>
        </p:nvSpPr>
        <p:spPr>
          <a:xfrm>
            <a:off x="1246050" y="447351"/>
            <a:ext cx="7270933" cy="457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34287" tIns="17144" rIns="34287" bIns="17144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800" b="1" dirty="0"/>
              <a:t>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CENTRAL EM AÇÃO !!!</a:t>
            </a:r>
            <a:endParaRPr lang="pt-BR" altLang="pt-BR" sz="2800" b="1" dirty="0">
              <a:ln w="1905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Segoe UI" pitchFamily="34" charset="0"/>
              <a:cs typeface="Arial" pitchFamily="34" charset="0"/>
            </a:endParaRPr>
          </a:p>
        </p:txBody>
      </p:sp>
      <p:pic>
        <p:nvPicPr>
          <p:cNvPr id="4" name="Picture 4" descr="C:\Users\Danilo\Downloads\IMG-20240228-WA001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131" y="1765109"/>
            <a:ext cx="3783149" cy="2295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1384663" y="1240971"/>
            <a:ext cx="4937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EQUIPE DE MANUNTEÇÃO </a:t>
            </a:r>
            <a:endParaRPr lang="pt-BR" sz="2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063" y="32554"/>
            <a:ext cx="2916003" cy="8295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</p:pic>
    </p:spTree>
    <p:extLst>
      <p:ext uri="{BB962C8B-B14F-4D97-AF65-F5344CB8AC3E}">
        <p14:creationId xmlns:p14="http://schemas.microsoft.com/office/powerpoint/2010/main" val="320030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ítulo 2">
            <a:extLst>
              <a:ext uri="{FF2B5EF4-FFF2-40B4-BE49-F238E27FC236}">
                <a16:creationId xmlns:a16="http://schemas.microsoft.com/office/drawing/2014/main" xmlns="" id="{F060DC72-00EB-40BC-8397-A578D027E8E5}"/>
              </a:ext>
            </a:extLst>
          </p:cNvPr>
          <p:cNvSpPr txBox="1">
            <a:spLocks/>
          </p:cNvSpPr>
          <p:nvPr/>
        </p:nvSpPr>
        <p:spPr>
          <a:xfrm>
            <a:off x="5699472" y="5162403"/>
            <a:ext cx="6084963" cy="452552"/>
          </a:xfrm>
          <a:prstGeom prst="rect">
            <a:avLst/>
          </a:prstGeom>
        </p:spPr>
        <p:txBody>
          <a:bodyPr vert="horz" lIns="61225" tIns="30614" rIns="61225" bIns="30614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pt-BR" sz="2500" b="1" dirty="0">
                <a:ln w="1905"/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PARCERS COM OS MUNICÍPIOS</a:t>
            </a:r>
          </a:p>
          <a:p>
            <a:pPr>
              <a:spcBef>
                <a:spcPts val="0"/>
              </a:spcBef>
            </a:pPr>
            <a:endParaRPr lang="pt-BR" altLang="pt-BR" sz="2500" b="1" dirty="0">
              <a:ln w="1905"/>
              <a:solidFill>
                <a:schemeClr val="bg1"/>
              </a:solidFill>
              <a:latin typeface="Arial" pitchFamily="34" charset="0"/>
              <a:ea typeface="Segoe UI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4520337"/>
            <a:ext cx="2855883" cy="2141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14799" y="4531897"/>
            <a:ext cx="3236224" cy="2166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 descr="https://attachment.outlook.live.net/owa/MSA%3Adaanilomoreira%40hotmail.com/service.svc/s/GetAttachmentThumbnail?id=AQMkADAwATY3ZmYAZS1iNGE5LWVjOTMtMDACLTAwCgBGAAAD5l4mmBNtvk6%2Bk8%2Br4bW6fQcAFrIz9xhwwUG0JmnvJ00SPAAAAgEMAAAAFrIz9xhwwUG0JmnvJ00SPAAFFA9mwQAAAAESABAAyhHSolpKR0%2Bq7xIZxS8e%2Fw%3D%3D&amp;thumbnailType=2&amp;isc=1&amp;token=eyJhbGciOiJSUzI1NiIsImtpZCI6IjMwODE3OUNFNUY0QjUyRTc4QjJEQjg5NjZCQUY0RUNDMzcyN0FFRUUiLCJ0eXAiOiJKV1QiLCJ4NXQiOiJNSUY1emw5TFV1ZUxMYmlXYTY5T3pEY25ydTQifQ.eyJvcmlnaW4iOiJodHRwczovL291dGxvb2subGl2ZS5jb20iLCJ1YyI6IjdjNDcwMzYyZjEzNDQyMWI5OTYwMzFhYmRmY2QzMjk1IiwidmVyIjoiRXhjaGFuZ2UuQ2FsbGJhY2suVjEiLCJhcHBjdHhzZW5kZXIiOiJPd2FEb3dubG9hZEA4NGRmOWU3Zi1lOWY2LTQwYWYtYjQzNS1hYWFhYWFhYWFhYWEiLCJpc3NyaW5nIjoiV1ciLCJhcHBjdHgiOiJ7XCJtc2V4Y2hwcm90XCI6XCJvd2FcIixcInB1aWRcIjpcIjE4Mjk1ODE3ODk3MTk2OTlcIixcInNjb3BlXCI6XCJPd2FEb3dubG9hZFwiLFwib2lkXCI6XCIwMDA2N2ZmZS1iNGE5LWVjOTMtMDAwMC0wMDAwMDAwMDAwMDBcIixcInByaW1hcnlzaWRcIjpcIlMtMS0yODI3LTQyNTk4Mi0zMDMxMDM1MDI3XCJ9IiwibmJmIjoxNjIxMjQ5Nzg0LCJleHAiOjE2MjEyNTAzODQsImlzcyI6IjAwMDAwMDAyLTAwMDAtMGZmMS1jZTAwLTAwMDAwMDAwMDAwMEA4NGRmOWU3Zi1lOWY2LTQwYWYtYjQzNS1hYWFhYWFhYWFhYWEiLCJhdWQiOiIwMDAwMDAwMi0wMDAwLTBmZjEtY2UwMC0wMDAwMDAwMDAwMDAvYXR0YWNobWVudC5vdXRsb29rLmxpdmUubmV0QDg0ZGY5ZTdmLWU5ZjYtNDBhZi1iNDM1LWFhYWFhYWFhYWFhYSIsImhhcHAiOiJvd2EifQ.WqP7P62zBAp8-vlqyCNWl783TTtO4v-oYMbnBgrQ-pBHNc8sdxa_vTCYXStS1SWGbHTpEVqL4YMPeCTjK5fYuSm4AazbXMdDpHJFgV7K5PNOrYmnPUXIpbwLqVmubiqTJsTNkZDjjscRGLKbYPBAWT2LWvxUopaKrdfqe3ljIuMx-cUmGPvFxcOIvU5ipppd4r5vmzCu_LCtJ9WajPUD9ZcSYKPq71RZy2UdomalEz6pjMFsqiKM8fKy2zYwQMajoMqfK7wrr8d8_3mPQ_K9TXBUyvB5lffqDkjJdz0HmMKK3i8ghYETwbb5Xf8qweTZgr-IOva8xBoGDhO4xn2xPA&amp;X-OWA-CANARY=HjvFNCMB0UCQ7fdOAiQIg9CVAk8kGdkYWB7nObYI4JJ9i0-JdTmrgfkyTw_gQRtv7FD-VbGag8A.&amp;owa=outlook.live.com&amp;scriptVer=20210510006.07&amp;animation=true">
            <a:extLst>
              <a:ext uri="{FF2B5EF4-FFF2-40B4-BE49-F238E27FC236}">
                <a16:creationId xmlns:a16="http://schemas.microsoft.com/office/drawing/2014/main" xmlns="" id="{C73BEB04-31D7-4045-AD54-36549827A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7433" y="4520337"/>
            <a:ext cx="3905847" cy="21419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11" name="Picture 4" descr="https://attachment.outlook.live.net/owa/MSA%3Adaanilomoreira%40hotmail.com/service.svc/s/GetAttachmentThumbnail?id=AQMkADAwATY3ZmYAZS1iNGE5LWVjOTMtMDACLTAwCgBGAAAD5l4mmBNtvk6%2Bk8%2Br4bW6fQcAFrIz9xhwwUG0JmnvJ00SPAAAAgEMAAAAFrIz9xhwwUG0JmnvJ00SPAAFFVUraQAAAAESABAAjBhuQ0b%2B0kqPU%2F7arcS9rg%3D%3D&amp;thumbnailType=2&amp;isc=1&amp;token=eyJhbGciOiJSUzI1NiIsImtpZCI6IjMwODE3OUNFNUY0QjUyRTc4QjJEQjg5NjZCQUY0RUNDMzcyN0FFRUUiLCJ0eXAiOiJKV1QiLCJ4NXQiOiJNSUY1emw5TFV1ZUxMYmlXYTY5T3pEY25ydTQifQ.eyJvcmlnaW4iOiJodHRwczovL291dGxvb2subGl2ZS5jb20iLCJ1YyI6IjM3NThiMWNjZmUwMDRjOGRiN2VjZTZmMTlkNzE0MGVkIiwidmVyIjoiRXhjaGFuZ2UuQ2FsbGJhY2suVjEiLCJhcHBjdHhzZW5kZXIiOiJPd2FEb3dubG9hZEA4NGRmOWU3Zi1lOWY2LTQwYWYtYjQzNS1hYWFhYWFhYWFhYWEiLCJpc3NyaW5nIjoiV1ciLCJhcHBjdHgiOiJ7XCJtc2V4Y2hwcm90XCI6XCJvd2FcIixcInB1aWRcIjpcIjE4Mjk1ODE3ODk3MTk2OTlcIixcInNjb3BlXCI6XCJPd2FEb3dubG9hZFwiLFwib2lkXCI6XCIwMDA2N2ZmZS1iNGE5LWVjOTMtMDAwMC0wMDAwMDAwMDAwMDBcIixcInByaW1hcnlzaWRcIjpcIlMtMS0yODI3LTQyNTk4Mi0zMDMxMDM1MDI3XCJ9IiwibmJmIjoxNjIxMzM2Mzc3LCJleHAiOjE2MjEzMzY5NzcsImlzcyI6IjAwMDAwMDAyLTAwMDAtMGZmMS1jZTAwLTAwMDAwMDAwMDAwMEA4NGRmOWU3Zi1lOWY2LTQwYWYtYjQzNS1hYWFhYWFhYWFhYWEiLCJhdWQiOiIwMDAwMDAwMi0wMDAwLTBmZjEtY2UwMC0wMDAwMDAwMDAwMDAvYXR0YWNobWVudC5vdXRsb29rLmxpdmUubmV0QDg0ZGY5ZTdmLWU5ZjYtNDBhZi1iNDM1LWFhYWFhYWFhYWFhYSIsImhhcHAiOiJvd2EifQ.MsmhxfRl35HUnZC1MQv8uGVljyNn9t1tA9Kdw8Aw-XovdG_1UbQ7JBzE55RvDdg2VIaKpNWVJs7Xxy-9mZ8yobFY_N7CCFjWWVDmyhlb5IynpliE9ODGEHZPu4WDc3tEwDbDCSY_-yqtLQD6p995zlUTQKZA7363bIdzkhd1QQhDDBl3EpTvbb38WaXCFisfoGmsYi-Eirgh7CB4bxmBc3ljZai7EZM9SU_JAOjvTQ51AuAvX3lp10lcDs1-5xhsFzVCBBbZ9A6xgPhUJY5AUnBGuqLqy84QcW3OEFWqTaKrb3K3rYsee2IG1fnpYeIwDw6KfyBw-4wiUSmCNb-zXQ&amp;X-OWA-CANARY=detXAZaaYkC_yrlHc2OoH8BQz-ntGdkYyWi545F-TGrKyKEedHrp8Lo00uTOAKjwKyD6930YaEM.&amp;owa=outlook.live.com&amp;scriptVer=20210510006.08&amp;animation=true">
            <a:extLst>
              <a:ext uri="{FF2B5EF4-FFF2-40B4-BE49-F238E27FC236}">
                <a16:creationId xmlns:a16="http://schemas.microsoft.com/office/drawing/2014/main" xmlns="" id="{17425FC6-B22E-4E0E-95C2-C1DCA2D2E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213" y="2276872"/>
            <a:ext cx="3957067" cy="203090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2" name="Retângulo 1"/>
          <p:cNvSpPr/>
          <p:nvPr/>
        </p:nvSpPr>
        <p:spPr>
          <a:xfrm>
            <a:off x="1728770" y="955530"/>
            <a:ext cx="7013183" cy="54079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845" tIns="54423" rIns="108845" bIns="54423">
            <a:spAutoFit/>
          </a:bodyPr>
          <a:lstStyle/>
          <a:p>
            <a:r>
              <a:rPr lang="pt-BR" sz="2800" b="1" dirty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MODELO DE SISTEMAS / CAPTAÇÃO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200400" y="1562100"/>
            <a:ext cx="4815813" cy="5510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08845" tIns="54423" rIns="108845" bIns="54423" rtlCol="0">
            <a:spAutoFit/>
          </a:bodyPr>
          <a:lstStyle/>
          <a:p>
            <a:r>
              <a:rPr lang="pt-BR" sz="2900" b="1" dirty="0"/>
              <a:t>          POÇOS - </a:t>
            </a:r>
            <a:r>
              <a:rPr lang="pt-BR" sz="2900" b="1" dirty="0" smtClean="0"/>
              <a:t>SUPERFICIAL  </a:t>
            </a:r>
            <a:endParaRPr lang="pt-BR" sz="2900" b="1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2276872"/>
            <a:ext cx="2803072" cy="1941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276872"/>
            <a:ext cx="3307893" cy="2089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744" y="0"/>
            <a:ext cx="2916003" cy="8295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</p:pic>
    </p:spTree>
    <p:extLst>
      <p:ext uri="{BB962C8B-B14F-4D97-AF65-F5344CB8AC3E}">
        <p14:creationId xmlns:p14="http://schemas.microsoft.com/office/powerpoint/2010/main" val="218716428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026" name="Picture 2" descr="C:\Users\Danilo\Documents\thumbnail_0bcbac58-8bef-42e0-b0d3-63bb988eca8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50" y="3683726"/>
            <a:ext cx="4794697" cy="2478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ilo\Documents\f7fc8266-90a5-4beb-932b-926e49f0af2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680" y="3674245"/>
            <a:ext cx="4402183" cy="2488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031966" y="3331029"/>
            <a:ext cx="3788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                 SALVADOR 2024</a:t>
            </a:r>
            <a:endParaRPr lang="pt-BR" sz="2000" b="1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7009829" y="3239589"/>
            <a:ext cx="3074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              </a:t>
            </a:r>
            <a:r>
              <a:rPr lang="pt-BR" sz="2000" b="1" dirty="0" smtClean="0"/>
              <a:t>FORTALEZA 2023</a:t>
            </a:r>
            <a:endParaRPr lang="pt-BR" sz="2000" b="1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423058" y="2504497"/>
            <a:ext cx="6016930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O SANEAMENTO RURAL ESCREVENDO SUA HISTORIA 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423058" y="2885106"/>
            <a:ext cx="6016931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GESTÃO PARTICIPATIVA E COMPROMISSO SOCIAL 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366904" y="1554479"/>
            <a:ext cx="9717622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XIII  SEMINARIIO DE GESTÃO SISARS E CENTRAIS 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4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4"/>
          <p:cNvSpPr/>
          <p:nvPr/>
        </p:nvSpPr>
        <p:spPr>
          <a:xfrm>
            <a:off x="67546" y="1364871"/>
            <a:ext cx="12124454" cy="5493129"/>
          </a:xfrm>
          <a:custGeom>
            <a:avLst/>
            <a:gdLst/>
            <a:ahLst/>
            <a:cxnLst/>
            <a:rect l="l" t="t" r="r" b="b"/>
            <a:pathLst>
              <a:path w="2734799" h="3091510">
                <a:moveTo>
                  <a:pt x="0" y="0"/>
                </a:moveTo>
                <a:lnTo>
                  <a:pt x="2734799" y="0"/>
                </a:lnTo>
                <a:lnTo>
                  <a:pt x="2734799" y="3091510"/>
                </a:lnTo>
                <a:lnTo>
                  <a:pt x="0" y="30915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8" name="Picture 2" descr="C:\Users\Danilo\Documents\thumbnail_PHOTO-2024-08-01-14-30-14.jpg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3" y="4031331"/>
            <a:ext cx="4853703" cy="2214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C:\Users\Danilo\Documents\PHOTO-2024-07-25-10-51-50.jpg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6" y="1645920"/>
            <a:ext cx="4838410" cy="2402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/>
          <p:cNvPicPr preferRelativeResize="0"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646" y="3319042"/>
            <a:ext cx="5891349" cy="2881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CaixaDeTexto 23"/>
          <p:cNvSpPr txBox="1"/>
          <p:nvPr/>
        </p:nvSpPr>
        <p:spPr>
          <a:xfrm>
            <a:off x="5309725" y="1645920"/>
            <a:ext cx="5911270" cy="95410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IMAGENS DAS SEDES DAS CENTRAIS BAHIA 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778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1123405" y="1364871"/>
            <a:ext cx="10230395" cy="966653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OBRIGADO </a:t>
            </a:r>
            <a:r>
              <a:rPr lang="pt-B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!!!!!</a:t>
            </a:r>
            <a:endParaRPr lang="pt-BR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831850" y="2447841"/>
            <a:ext cx="10515600" cy="3641810"/>
          </a:xfrm>
        </p:spPr>
        <p:txBody>
          <a:bodyPr>
            <a:normAutofit lnSpcReduction="10000"/>
          </a:bodyPr>
          <a:lstStyle/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r>
              <a:rPr lang="pt-BR" sz="3600" dirty="0" smtClean="0"/>
              <a:t>                                      Central Jacobina</a:t>
            </a:r>
          </a:p>
          <a:p>
            <a:r>
              <a:rPr lang="pt-BR" sz="3600" dirty="0" smtClean="0"/>
              <a:t>                                      Central Caetité</a:t>
            </a:r>
          </a:p>
          <a:p>
            <a:r>
              <a:rPr lang="pt-BR" sz="3600" dirty="0" smtClean="0"/>
              <a:t>                                      Central Seabra </a:t>
            </a:r>
          </a:p>
          <a:p>
            <a:pPr algn="ctr"/>
            <a:r>
              <a:rPr lang="pt-BR" sz="3600" b="1" dirty="0" smtClean="0">
                <a:solidFill>
                  <a:schemeClr val="accent5"/>
                </a:solidFill>
              </a:rPr>
              <a:t>Siga nossas redes sociais</a:t>
            </a:r>
            <a:endParaRPr lang="pt-BR" sz="3600" b="1" dirty="0" smtClean="0">
              <a:solidFill>
                <a:schemeClr val="accent5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 smtClean="0"/>
              <a:t>REALIZAÇÃO:                                             APOIADORES: 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8" name="Google Shape;938;p47" descr="Como colocar duas contas de Instagram no mesmo celular? | ACESSA.com -  Tecnologia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437858" y="2540725"/>
            <a:ext cx="1440245" cy="6662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483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5699</TotalTime>
  <Words>1392</Words>
  <Application>Microsoft Office PowerPoint</Application>
  <PresentationFormat>Personalizar</PresentationFormat>
  <Paragraphs>293</Paragraphs>
  <Slides>30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1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  OBRIGADO !!!!!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Havane Melo</dc:creator>
  <cp:lastModifiedBy>Danilo</cp:lastModifiedBy>
  <cp:revision>165</cp:revision>
  <dcterms:created xsi:type="dcterms:W3CDTF">2024-10-07T13:21:59Z</dcterms:created>
  <dcterms:modified xsi:type="dcterms:W3CDTF">2024-11-22T14:43:28Z</dcterms:modified>
</cp:coreProperties>
</file>